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12" r:id="rId6"/>
    <p:sldId id="407" r:id="rId7"/>
    <p:sldId id="408" r:id="rId8"/>
    <p:sldId id="409" r:id="rId9"/>
    <p:sldId id="410" r:id="rId10"/>
    <p:sldId id="424" r:id="rId11"/>
    <p:sldId id="425" r:id="rId12"/>
    <p:sldId id="412" r:id="rId13"/>
    <p:sldId id="426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340" r:id="rId25"/>
    <p:sldId id="257" r:id="rId26"/>
    <p:sldId id="341" r:id="rId27"/>
    <p:sldId id="406" r:id="rId28"/>
    <p:sldId id="347" r:id="rId29"/>
    <p:sldId id="351" r:id="rId30"/>
    <p:sldId id="355" r:id="rId31"/>
    <p:sldId id="353" r:id="rId32"/>
    <p:sldId id="354" r:id="rId33"/>
    <p:sldId id="356" r:id="rId34"/>
    <p:sldId id="388" r:id="rId35"/>
    <p:sldId id="321" r:id="rId36"/>
    <p:sldId id="378" r:id="rId37"/>
    <p:sldId id="342" r:id="rId38"/>
    <p:sldId id="346" r:id="rId39"/>
    <p:sldId id="317" r:id="rId40"/>
    <p:sldId id="376" r:id="rId41"/>
    <p:sldId id="357" r:id="rId42"/>
    <p:sldId id="358" r:id="rId43"/>
    <p:sldId id="359" r:id="rId44"/>
    <p:sldId id="349" r:id="rId45"/>
    <p:sldId id="360" r:id="rId46"/>
    <p:sldId id="361" r:id="rId47"/>
    <p:sldId id="350" r:id="rId48"/>
    <p:sldId id="362" r:id="rId49"/>
    <p:sldId id="363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67" r:id="rId60"/>
    <p:sldId id="365" r:id="rId61"/>
    <p:sldId id="366" r:id="rId62"/>
    <p:sldId id="368" r:id="rId63"/>
    <p:sldId id="364" r:id="rId64"/>
    <p:sldId id="369" r:id="rId65"/>
    <p:sldId id="387" r:id="rId66"/>
    <p:sldId id="370" r:id="rId67"/>
    <p:sldId id="371" r:id="rId68"/>
    <p:sldId id="372" r:id="rId69"/>
    <p:sldId id="373" r:id="rId70"/>
    <p:sldId id="374" r:id="rId71"/>
    <p:sldId id="375" r:id="rId72"/>
    <p:sldId id="343" r:id="rId73"/>
    <p:sldId id="271" r:id="rId74"/>
  </p:sldIdLst>
  <p:sldSz cx="9906000" cy="6858000" type="A4"/>
  <p:notesSz cx="6858000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92" userDrawn="1">
          <p15:clr>
            <a:srgbClr val="A4A3A4"/>
          </p15:clr>
        </p15:guide>
        <p15:guide id="3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arques Pereira" initials="CMP" lastIdx="6" clrIdx="0">
    <p:extLst>
      <p:ext uri="{19B8F6BF-5375-455C-9EA6-DF929625EA0E}">
        <p15:presenceInfo xmlns:p15="http://schemas.microsoft.com/office/powerpoint/2012/main" userId="S-1-5-21-1236043864-381526362-128020032-22378" providerId="AD"/>
      </p:ext>
    </p:extLst>
  </p:cmAuthor>
  <p:cmAuthor id="2" name="Alfredo Ramalho" initials="AR" lastIdx="1" clrIdx="1">
    <p:extLst>
      <p:ext uri="{19B8F6BF-5375-455C-9EA6-DF929625EA0E}">
        <p15:presenceInfo xmlns:p15="http://schemas.microsoft.com/office/powerpoint/2012/main" userId="S-1-5-21-1236043864-381526362-128020032-21112" providerId="AD"/>
      </p:ext>
    </p:extLst>
  </p:cmAuthor>
  <p:cmAuthor id="3" name="Ana Carvalho" initials="AC" lastIdx="4" clrIdx="2">
    <p:extLst>
      <p:ext uri="{19B8F6BF-5375-455C-9EA6-DF929625EA0E}">
        <p15:presenceInfo xmlns:p15="http://schemas.microsoft.com/office/powerpoint/2012/main" userId="Ana Carv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BF7"/>
    <a:srgbClr val="EC9D2E"/>
    <a:srgbClr val="009999"/>
    <a:srgbClr val="006699"/>
    <a:srgbClr val="F4B038"/>
    <a:srgbClr val="339933"/>
    <a:srgbClr val="EEB414"/>
    <a:srgbClr val="BFBFBF"/>
    <a:srgbClr val="008080"/>
    <a:srgbClr val="E9C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280" autoAdjust="0"/>
  </p:normalViewPr>
  <p:slideViewPr>
    <p:cSldViewPr snapToGrid="0">
      <p:cViewPr>
        <p:scale>
          <a:sx n="268" d="100"/>
          <a:sy n="268" d="100"/>
        </p:scale>
        <p:origin x="-4092" y="-4104"/>
      </p:cViewPr>
      <p:guideLst>
        <p:guide orient="horz" pos="799"/>
        <p:guide pos="119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190534B-B7B5-4361-873B-F958D1457909}" type="datetimeFigureOut">
              <a:rPr lang="pt-PT" smtClean="0"/>
              <a:t>16/04/2019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5F8EAB3F-B97D-466C-B8BF-EB0BFC6CBB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463DED5-BFFA-4E43-8B35-AB4B1BD9F139}" type="datetimeFigureOut">
              <a:rPr lang="pt-PT" smtClean="0"/>
              <a:t>16/04/2019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1238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0DE7F2E-5647-4868-A518-169542EDFAA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683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36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65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214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893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3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719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9074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6033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77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16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7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193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84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367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/>
          <a:stretch/>
        </p:blipFill>
        <p:spPr>
          <a:xfrm>
            <a:off x="3000" y="0"/>
            <a:ext cx="9900000" cy="3880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657600"/>
            <a:ext cx="9906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70" y="3746377"/>
            <a:ext cx="9676661" cy="870011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990653"/>
            <a:ext cx="8420100" cy="75682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Resultado de imagem para spms logo">
            <a:extLst>
              <a:ext uri="{FF2B5EF4-FFF2-40B4-BE49-F238E27FC236}">
                <a16:creationId xmlns:a16="http://schemas.microsoft.com/office/drawing/2014/main" id="{D7ABF649-ED79-40E5-B03F-9B0C88E2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" y="1225705"/>
            <a:ext cx="4299438" cy="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>
            <a:off x="0" y="0"/>
            <a:ext cx="3558619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728621" y="726181"/>
            <a:ext cx="59391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557B8D-9BD1-4580-A644-906E6709C8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28621" y="225806"/>
            <a:ext cx="5939161" cy="500372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800" b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F68C5-03E5-4CA4-AB31-90702DAC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0" y="984751"/>
            <a:ext cx="5939162" cy="5236174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262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 flipH="1">
            <a:off x="6347381" y="0"/>
            <a:ext cx="3558619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14F1D6-401E-4A12-95A6-9CBBB4F7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143130" cy="1546592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b="1" i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3"/>
            <a:ext cx="9144000" cy="4884490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248CD-0B90-4721-8E85-B9C876F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93355"/>
            <a:ext cx="4463562" cy="4583608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593354"/>
            <a:ext cx="4463562" cy="4583609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06DCCE-8A03-42BD-A39C-AC0C40FA939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0997" y="1181017"/>
            <a:ext cx="4463561" cy="41233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0ECC1-DC1A-4704-BA5F-3BC1B89C15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61439" y="1158459"/>
            <a:ext cx="4463561" cy="4348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573382-FFCC-4EB8-A45A-6EFD3DA3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1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E3B6-7ED4-4AE9-A6CB-98A5528C6530}" type="datetime1">
              <a:rPr lang="pt-PT" smtClean="0"/>
              <a:t>16/04/2019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52D1-CFE7-4FFB-A6D1-80511B9E9BC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29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03" r:id="rId3"/>
    <p:sldLayoutId id="2147483662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Q93BTT" TargetMode="External"/><Relationship Id="rId7" Type="http://schemas.microsoft.com/office/2007/relationships/hdphoto" Target="../media/hdphoto3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2.png"/><Relationship Id="rId4" Type="http://schemas.openxmlformats.org/officeDocument/2006/relationships/hyperlink" Target="https://www.remix3d.com/details/d819357de4394a0f9696107529fe9ca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d819357de4394a0f9696107529fe9cac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www.unileo.gov.pt/s3cp/tabelasfon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leo.gov.pt/s3cp/tabelasfonte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535891-8543-41F4-A5FA-AB362839802E}"/>
              </a:ext>
            </a:extLst>
          </p:cNvPr>
          <p:cNvGrpSpPr/>
          <p:nvPr/>
        </p:nvGrpSpPr>
        <p:grpSpPr>
          <a:xfrm>
            <a:off x="257314" y="5221907"/>
            <a:ext cx="3087993" cy="952308"/>
            <a:chOff x="2107728" y="3925856"/>
            <a:chExt cx="6175987" cy="2083058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BAD89244-AB1C-44AE-B29A-F8F12B90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E1939EBA-085D-40B9-A49F-599F8155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74DCBAA-2DB2-41FD-BEF9-9F4AC4AF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93" y="5155085"/>
            <a:ext cx="3305262" cy="108595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C3069A-AE98-494C-9BF1-049B1420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15" y="4104616"/>
            <a:ext cx="5153572" cy="870011"/>
          </a:xfrm>
        </p:spPr>
        <p:txBody>
          <a:bodyPr>
            <a:noAutofit/>
          </a:bodyPr>
          <a:lstStyle/>
          <a:p>
            <a:r>
              <a:rPr lang="pt-PT" dirty="0"/>
              <a:t>Ação de sensibilização</a:t>
            </a:r>
            <a:br>
              <a:rPr lang="pt-PT" dirty="0"/>
            </a:br>
            <a:r>
              <a:rPr lang="pt-PT" dirty="0"/>
              <a:t>RHV e SICC SNC-AP</a:t>
            </a:r>
          </a:p>
        </p:txBody>
      </p:sp>
    </p:spTree>
    <p:extLst>
      <p:ext uri="{BB962C8B-B14F-4D97-AF65-F5344CB8AC3E}">
        <p14:creationId xmlns:p14="http://schemas.microsoft.com/office/powerpoint/2010/main" val="16434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Cálculo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2247244"/>
            <a:ext cx="4482980" cy="44055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EEB4A72-AE83-4919-B673-5B6B3284AD5C}"/>
              </a:ext>
            </a:extLst>
          </p:cNvPr>
          <p:cNvSpPr/>
          <p:nvPr/>
        </p:nvSpPr>
        <p:spPr>
          <a:xfrm>
            <a:off x="547652" y="160368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 </a:t>
            </a:r>
            <a:r>
              <a:rPr lang="en-US" dirty="0" err="1"/>
              <a:t>ficheiro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que o </a:t>
            </a:r>
            <a:r>
              <a:rPr lang="en-US" dirty="0" err="1"/>
              <a:t>ficheiro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11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05518E1F-E57D-423C-89B7-563AA4A558D5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4FFE123-62F5-4514-893A-D6E490E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A2F4614-2FCC-48EC-B725-4BA55782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8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19" y="4134770"/>
            <a:ext cx="2586707" cy="25867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77538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3" y="2570830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7F37D9-1865-4038-93DB-595A4A9E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6" y="1957407"/>
            <a:ext cx="5359005" cy="448913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38600" y="3044125"/>
            <a:ext cx="266226" cy="124858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6445" y="2750616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selecionar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registos</a:t>
            </a:r>
            <a:r>
              <a:rPr lang="en-US" sz="1400" dirty="0"/>
              <a:t> a </a:t>
            </a:r>
            <a:r>
              <a:rPr lang="en-US" sz="1400" dirty="0" err="1"/>
              <a:t>integrar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388053" y="5661537"/>
            <a:ext cx="440872" cy="3048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6440" y="5176545"/>
            <a:ext cx="257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</a:t>
            </a:r>
          </a:p>
          <a:p>
            <a:r>
              <a:rPr lang="en-US" sz="1400" dirty="0"/>
              <a:t>101 – Contabilidade</a:t>
            </a:r>
          </a:p>
          <a:p>
            <a:r>
              <a:rPr lang="en-US" sz="1400" dirty="0"/>
              <a:t>102 – </a:t>
            </a:r>
            <a:r>
              <a:rPr lang="en-US" sz="1400" dirty="0" err="1"/>
              <a:t>Especialização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369002" y="5966337"/>
            <a:ext cx="4265215" cy="3429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956" y="5915209"/>
            <a:ext cx="2308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Pode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um </a:t>
            </a:r>
            <a:r>
              <a:rPr lang="en-US" sz="1400" dirty="0" err="1"/>
              <a:t>diferente</a:t>
            </a:r>
            <a:r>
              <a:rPr lang="en-US" sz="1400" dirty="0"/>
              <a:t> que </a:t>
            </a:r>
            <a:r>
              <a:rPr lang="en-US" sz="1400" dirty="0" err="1"/>
              <a:t>tenha</a:t>
            </a:r>
            <a:r>
              <a:rPr lang="en-US" sz="1400" dirty="0"/>
              <a:t> </a:t>
            </a:r>
            <a:r>
              <a:rPr lang="en-US" sz="1400" dirty="0" err="1"/>
              <a:t>cabimento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6634217" y="6036953"/>
            <a:ext cx="715097" cy="215134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7687792" y="5908660"/>
            <a:ext cx="204479" cy="1754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00151" y="5832493"/>
            <a:ext cx="230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Anula</a:t>
            </a:r>
            <a:r>
              <a:rPr lang="en-US" sz="1400" dirty="0"/>
              <a:t> </a:t>
            </a:r>
            <a:r>
              <a:rPr lang="en-US" sz="1400" dirty="0" err="1"/>
              <a:t>tudo</a:t>
            </a:r>
            <a:r>
              <a:rPr lang="en-US" sz="1400" dirty="0"/>
              <a:t> o que </a:t>
            </a:r>
            <a:r>
              <a:rPr lang="en-US" sz="1400" dirty="0" err="1"/>
              <a:t>foi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até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endParaRPr lang="en-US" sz="1400" dirty="0"/>
          </a:p>
        </p:txBody>
      </p:sp>
      <p:sp>
        <p:nvSpPr>
          <p:cNvPr id="44" name="Round Diagonal Corner Rectangle 43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51" name="Round Diagonal Corner Rectangle 50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Rectangle 51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Diagonal Corner Rectangle 52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3AD9E10F-8A00-4757-B0CA-292BF81B9542}"/>
              </a:ext>
            </a:extLst>
          </p:cNvPr>
          <p:cNvSpPr/>
          <p:nvPr/>
        </p:nvSpPr>
        <p:spPr>
          <a:xfrm>
            <a:off x="-9530" y="5212857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FA2B81A3-B574-48AA-9A47-A01D1EA5A2DB}"/>
              </a:ext>
            </a:extLst>
          </p:cNvPr>
          <p:cNvSpPr/>
          <p:nvPr/>
        </p:nvSpPr>
        <p:spPr>
          <a:xfrm>
            <a:off x="11172" y="5951521"/>
            <a:ext cx="2204584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968C9222-C9A7-49F6-A621-50E6EE9E0D2B}"/>
              </a:ext>
            </a:extLst>
          </p:cNvPr>
          <p:cNvSpPr/>
          <p:nvPr/>
        </p:nvSpPr>
        <p:spPr>
          <a:xfrm>
            <a:off x="7601671" y="2738301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46B4B6EB-EE9E-4A71-AC23-C42F9D4C38C7}"/>
              </a:ext>
            </a:extLst>
          </p:cNvPr>
          <p:cNvSpPr/>
          <p:nvPr/>
        </p:nvSpPr>
        <p:spPr>
          <a:xfrm>
            <a:off x="7601671" y="5756293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74113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Em</a:t>
            </a:r>
            <a:r>
              <a:rPr lang="en-US" dirty="0">
                <a:solidFill>
                  <a:srgbClr val="ED883D"/>
                </a:solidFill>
              </a:rPr>
              <a:t> que </a:t>
            </a:r>
            <a:r>
              <a:rPr lang="en-US" dirty="0" err="1">
                <a:solidFill>
                  <a:srgbClr val="ED883D"/>
                </a:solidFill>
              </a:rPr>
              <a:t>contas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094" y="2276045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0088 para </a:t>
            </a:r>
            <a:r>
              <a:rPr lang="en-US" dirty="0" err="1"/>
              <a:t>abonos</a:t>
            </a:r>
            <a:r>
              <a:rPr lang="en-US" dirty="0"/>
              <a:t> e 0127 para </a:t>
            </a:r>
            <a:r>
              <a:rPr lang="en-US" dirty="0" err="1"/>
              <a:t>descontos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as </a:t>
            </a:r>
            <a:r>
              <a:rPr lang="en-US" dirty="0" err="1"/>
              <a:t>contas</a:t>
            </a:r>
            <a:r>
              <a:rPr lang="en-US" dirty="0"/>
              <a:t>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EC4C14-5F9E-494F-9AE7-81C87152EE15}"/>
              </a:ext>
            </a:extLst>
          </p:cNvPr>
          <p:cNvGrpSpPr/>
          <p:nvPr/>
        </p:nvGrpSpPr>
        <p:grpSpPr>
          <a:xfrm>
            <a:off x="1352798" y="2758607"/>
            <a:ext cx="7097115" cy="3553006"/>
            <a:chOff x="1352798" y="2758607"/>
            <a:chExt cx="7097115" cy="35530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0" b="1"/>
            <a:stretch/>
          </p:blipFill>
          <p:spPr>
            <a:xfrm>
              <a:off x="1352798" y="2758607"/>
              <a:ext cx="7097115" cy="355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A83189-542A-4B7C-9C04-1C5D087E5620}"/>
                </a:ext>
              </a:extLst>
            </p:cNvPr>
            <p:cNvSpPr/>
            <p:nvPr/>
          </p:nvSpPr>
          <p:spPr>
            <a:xfrm>
              <a:off x="2941093" y="4114800"/>
              <a:ext cx="2011907" cy="122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20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22647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Detalhe</a:t>
            </a:r>
            <a:r>
              <a:rPr lang="en-US" dirty="0">
                <a:solidFill>
                  <a:srgbClr val="ED883D"/>
                </a:solidFill>
              </a:rPr>
              <a:t> dos </a:t>
            </a:r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a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21" y="2191979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0094 – </a:t>
            </a:r>
            <a:r>
              <a:rPr lang="pt-BR" dirty="0"/>
              <a:t>Movimentos de Contas SNC – Valores Negativos</a:t>
            </a:r>
            <a:r>
              <a:rPr lang="en-US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46079" y="2596528"/>
            <a:ext cx="6240443" cy="3992582"/>
            <a:chOff x="1147271" y="2247797"/>
            <a:chExt cx="7039957" cy="4504104"/>
          </a:xfrm>
        </p:grpSpPr>
        <p:grpSp>
          <p:nvGrpSpPr>
            <p:cNvPr id="6" name="Group 5"/>
            <p:cNvGrpSpPr/>
            <p:nvPr/>
          </p:nvGrpSpPr>
          <p:grpSpPr>
            <a:xfrm>
              <a:off x="1147273" y="3699942"/>
              <a:ext cx="7001852" cy="3051959"/>
              <a:chOff x="1474491" y="2377291"/>
              <a:chExt cx="7001852" cy="30519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544"/>
              <a:stretch/>
            </p:blipFill>
            <p:spPr>
              <a:xfrm>
                <a:off x="1474491" y="2377291"/>
                <a:ext cx="7001852" cy="2747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42" b="9150"/>
              <a:stretch/>
            </p:blipFill>
            <p:spPr>
              <a:xfrm>
                <a:off x="1474491" y="5124450"/>
                <a:ext cx="7001852" cy="30480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271" y="2247797"/>
              <a:ext cx="7039957" cy="146705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38622" y="2596527"/>
            <a:ext cx="6047899" cy="3992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12642" y="6432698"/>
            <a:ext cx="1240105" cy="156412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524" y="3867436"/>
            <a:ext cx="241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Total = -5.03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advém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soma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positivos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negativos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730" y="3836879"/>
            <a:ext cx="2554155" cy="1239065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0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685" y="1945588"/>
            <a:ext cx="922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 integração deve ser sempre feita numa conta a crédito com cabimento (conta com valor suficiente para cobrir o valor negativo a integrar)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283" y="2589341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surgem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seguintes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situações</a:t>
            </a:r>
            <a:r>
              <a:rPr lang="en-US" dirty="0">
                <a:solidFill>
                  <a:srgbClr val="ED883D"/>
                </a:solidFill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394" y="3231960"/>
            <a:ext cx="296855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Guias</a:t>
            </a:r>
            <a:r>
              <a:rPr lang="en-US" sz="1600" dirty="0"/>
              <a:t> de </a:t>
            </a:r>
            <a:r>
              <a:rPr lang="en-US" sz="1600" dirty="0" err="1"/>
              <a:t>Reposição</a:t>
            </a:r>
            <a:r>
              <a:rPr lang="en-US" sz="1600" dirty="0"/>
              <a:t>:</a:t>
            </a:r>
          </a:p>
          <a:p>
            <a:pPr>
              <a:buClr>
                <a:srgbClr val="ED883D"/>
              </a:buClr>
            </a:pP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1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+300€ </a:t>
            </a:r>
            <a:r>
              <a:rPr lang="en-US" sz="1600" dirty="0" err="1"/>
              <a:t>Compensação</a:t>
            </a:r>
            <a:r>
              <a:rPr lang="en-US" sz="1600" dirty="0"/>
              <a:t> de </a:t>
            </a:r>
            <a:r>
              <a:rPr lang="en-US" sz="1600" dirty="0" err="1"/>
              <a:t>Férias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3188836"/>
            <a:ext cx="510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Talão</a:t>
            </a:r>
            <a:r>
              <a:rPr lang="en-US" sz="1600" dirty="0"/>
              <a:t> de </a:t>
            </a:r>
            <a:r>
              <a:rPr lang="en-US" sz="1600" dirty="0" err="1"/>
              <a:t>Vencimento</a:t>
            </a: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2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                                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pPr>
              <a:buClr>
                <a:srgbClr val="ED883D"/>
              </a:buClr>
            </a:pPr>
            <a:r>
              <a:rPr lang="en-US" sz="1600" dirty="0"/>
              <a:t>+1000€ </a:t>
            </a:r>
            <a:r>
              <a:rPr lang="en-US" sz="1600" dirty="0" err="1"/>
              <a:t>Compensação</a:t>
            </a:r>
            <a:r>
              <a:rPr lang="en-US" sz="1600" dirty="0"/>
              <a:t> </a:t>
            </a:r>
            <a:r>
              <a:rPr lang="en-US" sz="1600" dirty="0" err="1"/>
              <a:t>Férias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positivos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06486" y="4199605"/>
            <a:ext cx="204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161143" y="5490871"/>
            <a:ext cx="7112000" cy="624115"/>
          </a:xfrm>
          <a:prstGeom prst="roundRect">
            <a:avLst/>
          </a:prstGeom>
          <a:solidFill>
            <a:srgbClr val="ED883D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C.Debito + </a:t>
                </a:r>
                <a:r>
                  <a:rPr lang="en-US" b="1" dirty="0" err="1"/>
                  <a:t>C.Crédito</a:t>
                </a:r>
                <a:r>
                  <a:rPr lang="en-US" b="1" dirty="0"/>
                  <a:t> + </a:t>
                </a:r>
                <a:r>
                  <a:rPr lang="en-US" b="1" dirty="0" err="1"/>
                  <a:t>C.Custo</a:t>
                </a:r>
                <a:r>
                  <a:rPr lang="en-US" b="1" dirty="0"/>
                  <a:t> + </a:t>
                </a:r>
                <a:r>
                  <a:rPr lang="en-US" b="1" dirty="0" err="1"/>
                  <a:t>Entidade</a:t>
                </a:r>
                <a:r>
                  <a:rPr lang="en-US" b="1" dirty="0"/>
                  <a:t> + </a:t>
                </a:r>
                <a:r>
                  <a:rPr lang="en-US" b="1" dirty="0" err="1"/>
                  <a:t>N.Encomenda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1" dirty="0"/>
                  <a:t> 0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492" t="-28261" r="-145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1318883" y="5542644"/>
            <a:ext cx="606586" cy="520566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49F00829-58FA-4BC3-B097-B7AD4DC2E513}"/>
              </a:ext>
            </a:extLst>
          </p:cNvPr>
          <p:cNvSpPr/>
          <p:nvPr/>
        </p:nvSpPr>
        <p:spPr>
          <a:xfrm>
            <a:off x="2784330" y="4205552"/>
            <a:ext cx="72009" cy="379334"/>
          </a:xfrm>
          <a:prstGeom prst="rightBrace">
            <a:avLst/>
          </a:prstGeom>
          <a:noFill/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0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17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907F6008-2832-4275-8907-409D04A0E664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6F8C1E19-7FE5-4EA7-9396-22DF276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46F6E91-1322-4742-82D7-2DA36144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84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48" y="4663650"/>
            <a:ext cx="1946277" cy="1946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80375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415201"/>
            <a:ext cx="428625" cy="304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925ED8-8F2A-4A5D-8AA8-C93DB937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9" y="2652798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0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F0DD9AD-C5B3-4B1A-B705-5881C3B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" y="2233184"/>
            <a:ext cx="4649767" cy="4289567"/>
          </a:xfrm>
          <a:prstGeom prst="rect">
            <a:avLst/>
          </a:prstGeom>
        </p:spPr>
      </p:pic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5885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Entidades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779" y="2191979"/>
            <a:ext cx="4502419" cy="323718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7641" y="2150774"/>
            <a:ext cx="369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criadas</a:t>
            </a:r>
            <a:r>
              <a:rPr lang="en-US" sz="1600" b="1" dirty="0"/>
              <a:t> pela </a:t>
            </a:r>
            <a:r>
              <a:rPr lang="en-US" sz="1600" b="1" dirty="0" err="1"/>
              <a:t>instituição</a:t>
            </a:r>
            <a:r>
              <a:rPr lang="en-US" sz="1600" b="1" dirty="0"/>
              <a:t>.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617199" y="2525494"/>
            <a:ext cx="186306" cy="3997257"/>
          </a:xfrm>
          <a:prstGeom prst="rightBrac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0" y="4324830"/>
            <a:ext cx="227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centrais</a:t>
            </a:r>
            <a:r>
              <a:rPr lang="en-US" sz="1600" b="1" dirty="0"/>
              <a:t>- RHV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48" y="3026866"/>
            <a:ext cx="4596408" cy="10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D5BB14F-DACA-4744-BEE0-9633614B94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25806"/>
            <a:ext cx="5939161" cy="50037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PT" sz="2400" b="1" dirty="0">
                <a:latin typeface="Century Gothic"/>
              </a:rPr>
              <a:t>Âmbito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ECECFD-DB5A-4DB6-B026-EDD982D0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181" y="817726"/>
            <a:ext cx="5842040" cy="581446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40000"/>
              </a:lnSpc>
              <a:buNone/>
            </a:pPr>
            <a:endParaRPr lang="pt-PT" dirty="0">
              <a:latin typeface="+mj-lt"/>
              <a:cs typeface="Times New Roman" pitchFamily="18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Os Serviços Partilhados do Ministério da Saúde, EPE, foram criados em 2010 pelo Decreto-Lei nº19/2010, de 22 de março.</a:t>
            </a:r>
          </a:p>
          <a:p>
            <a:pPr marL="0" indent="0" algn="just">
              <a:buNone/>
            </a:pPr>
            <a:endParaRPr lang="pt-PT" dirty="0">
              <a:latin typeface="+mj-lt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De acordo com o quadro jurídico, a SPMS tem como uma das principais atribuições a prestação de serviços partilhados e Sistemas de Informação aos organismos, com atividade especifica na área da saúde, de forma a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centralizar, otimizar e racionalizar </a:t>
            </a:r>
            <a:r>
              <a:rPr lang="pt-PT" dirty="0">
                <a:latin typeface="+mj-lt"/>
              </a:rPr>
              <a:t>aquisição de bens e serviços, no Serviço Nacional de Saúde. </a:t>
            </a: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Neste contexto, foi criado, em 2014,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Informação Centralizado de Contabilidade e Gestão Financeira em SNC-AP (SICC SNC-AP) </a:t>
            </a:r>
            <a:r>
              <a:rPr lang="pt-PT" dirty="0">
                <a:latin typeface="+mj-lt"/>
              </a:rPr>
              <a:t>e em 2000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gestão de recursos humanos e vencimentos- RHV- Recursos Humanos e Vencimentos</a:t>
            </a:r>
            <a:r>
              <a:rPr lang="pt-PT" dirty="0">
                <a:latin typeface="+mj-lt"/>
              </a:rPr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F9F1C-E83B-450E-891E-45C1B342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20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707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Contabilidade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5413" y="2652038"/>
            <a:ext cx="4920355" cy="3168714"/>
            <a:chOff x="0" y="-1"/>
            <a:chExt cx="5946600" cy="38296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4"/>
            <a:stretch/>
          </p:blipFill>
          <p:spPr>
            <a:xfrm>
              <a:off x="0" y="1"/>
              <a:ext cx="2505425" cy="38205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3"/>
            <a:stretch/>
          </p:blipFill>
          <p:spPr>
            <a:xfrm>
              <a:off x="2727039" y="0"/>
              <a:ext cx="1228896" cy="38205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7"/>
            <a:stretch/>
          </p:blipFill>
          <p:spPr>
            <a:xfrm>
              <a:off x="4222808" y="0"/>
              <a:ext cx="495369" cy="38296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"/>
            <a:stretch/>
          </p:blipFill>
          <p:spPr>
            <a:xfrm>
              <a:off x="4727230" y="-1"/>
              <a:ext cx="1219370" cy="38296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8054" y="2375039"/>
            <a:ext cx="67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9056" y="237139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63160" y="2367332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Entidade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0167" y="2375039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Nota Enc.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46101" y="2369886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5273" y="2375038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054" y="2362787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C.Débito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26020" y="2375038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C.Crédito</a:t>
            </a:r>
            <a:endParaRPr lang="en-US" sz="1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998553" y="236838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64" y="2365447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657" y="2375037"/>
            <a:ext cx="93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C.C.Custo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0646" y="2609008"/>
            <a:ext cx="5332491" cy="0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8AA554-5A33-451B-8B95-0D63F490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137" y="3026039"/>
            <a:ext cx="4094078" cy="2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E56AC2-50AE-4680-9D22-4A4CED51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44" y="691097"/>
            <a:ext cx="5143130" cy="1546592"/>
          </a:xfrm>
        </p:spPr>
        <p:txBody>
          <a:bodyPr>
            <a:noAutofit/>
          </a:bodyPr>
          <a:lstStyle/>
          <a:p>
            <a:r>
              <a:rPr lang="pt-PT" sz="6600" i="0" dirty="0">
                <a:cs typeface="Calibri Light" panose="020F0302020204030204" pitchFamily="34" charset="0"/>
              </a:rPr>
              <a:t>Questões?</a:t>
            </a:r>
            <a:endParaRPr lang="pt-PT" sz="66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1" y="252995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Sessão de esclarecimentos SICC SNC-AP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A92E6-8DD8-47CB-8A26-3CE7D2D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6" y="4161463"/>
            <a:ext cx="4533110" cy="23774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728621" y="961228"/>
            <a:ext cx="593916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Controlo e Auditoria de Contabilidade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Contabilidade Orçamental SICC SNC-AP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Produção, gestão e controlo dos Ficheiros S3CP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</p:txBody>
      </p:sp>
    </p:spTree>
    <p:extLst>
      <p:ext uri="{BB962C8B-B14F-4D97-AF65-F5344CB8AC3E}">
        <p14:creationId xmlns:p14="http://schemas.microsoft.com/office/powerpoint/2010/main" val="221721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Controlo e Auditoria da Contabilidade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5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7556809" y="2857976"/>
            <a:ext cx="1843714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6028167" y="5914225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081570" y="2846607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5173363" y="3503766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1A06890-7CA3-420B-9831-F2C09E0F2655}"/>
              </a:ext>
            </a:extLst>
          </p:cNvPr>
          <p:cNvSpPr txBox="1"/>
          <p:nvPr/>
        </p:nvSpPr>
        <p:spPr>
          <a:xfrm>
            <a:off x="3654011" y="5970937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93" name="Losango 92">
            <a:extLst>
              <a:ext uri="{FF2B5EF4-FFF2-40B4-BE49-F238E27FC236}">
                <a16:creationId xmlns:a16="http://schemas.microsoft.com/office/drawing/2014/main" id="{4D824980-A9F7-4D48-A066-8769671E76E4}"/>
              </a:ext>
            </a:extLst>
          </p:cNvPr>
          <p:cNvSpPr/>
          <p:nvPr/>
        </p:nvSpPr>
        <p:spPr>
          <a:xfrm>
            <a:off x="4228095" y="2728265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243120-9F1B-494A-AD70-63AEC23F4053}"/>
              </a:ext>
            </a:extLst>
          </p:cNvPr>
          <p:cNvGrpSpPr/>
          <p:nvPr/>
        </p:nvGrpSpPr>
        <p:grpSpPr>
          <a:xfrm>
            <a:off x="3402011" y="3699106"/>
            <a:ext cx="3233587" cy="1963983"/>
            <a:chOff x="3260254" y="2283515"/>
            <a:chExt cx="4148519" cy="1554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ADC9EFCE-506A-4308-BC7D-99A22507DAF4}"/>
                </a:ext>
              </a:extLst>
            </p:cNvPr>
            <p:cNvSpPr/>
            <p:nvPr/>
          </p:nvSpPr>
          <p:spPr>
            <a:xfrm>
              <a:off x="3630954" y="2437039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8E71D98-3CA1-45A6-8D7A-B41C6C808B58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1C1C5225-A877-433B-97CD-9A624A217CA5}"/>
              </a:ext>
            </a:extLst>
          </p:cNvPr>
          <p:cNvCxnSpPr>
            <a:cxnSpLocks/>
            <a:stCxn id="32" idx="2"/>
            <a:endCxn id="93" idx="0"/>
          </p:cNvCxnSpPr>
          <p:nvPr/>
        </p:nvCxnSpPr>
        <p:spPr>
          <a:xfrm>
            <a:off x="5163237" y="2538759"/>
            <a:ext cx="0" cy="1895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CA2774B0-F40C-425D-AD2B-2C814CBA5E0B}"/>
              </a:ext>
            </a:extLst>
          </p:cNvPr>
          <p:cNvGrpSpPr/>
          <p:nvPr/>
        </p:nvGrpSpPr>
        <p:grpSpPr>
          <a:xfrm>
            <a:off x="73600" y="1397794"/>
            <a:ext cx="3063494" cy="961983"/>
            <a:chOff x="154282" y="195861"/>
            <a:chExt cx="3063494" cy="961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9FB58A6-B6CC-4539-85E1-14E67EFC3A1F}"/>
                </a:ext>
              </a:extLst>
            </p:cNvPr>
            <p:cNvSpPr/>
            <p:nvPr/>
          </p:nvSpPr>
          <p:spPr>
            <a:xfrm>
              <a:off x="403275" y="442284"/>
              <a:ext cx="2814501" cy="715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7FD038-6B1F-4E55-B3D8-C620CD68B07F}"/>
                </a:ext>
              </a:extLst>
            </p:cNvPr>
            <p:cNvSpPr/>
            <p:nvPr/>
          </p:nvSpPr>
          <p:spPr>
            <a:xfrm>
              <a:off x="154282" y="195861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06" name="Losango 105">
            <a:extLst>
              <a:ext uri="{FF2B5EF4-FFF2-40B4-BE49-F238E27FC236}">
                <a16:creationId xmlns:a16="http://schemas.microsoft.com/office/drawing/2014/main" id="{70773161-59D9-4E49-A665-541547BC7C53}"/>
              </a:ext>
            </a:extLst>
          </p:cNvPr>
          <p:cNvSpPr/>
          <p:nvPr/>
        </p:nvSpPr>
        <p:spPr>
          <a:xfrm>
            <a:off x="4228095" y="5862364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FC96FE5A-8A95-499D-B3DB-D33EF0BA80C9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 flipH="1">
            <a:off x="5163237" y="5663089"/>
            <a:ext cx="40" cy="1992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631694D-3A9A-4019-9C95-857B5F23E93E}"/>
              </a:ext>
            </a:extLst>
          </p:cNvPr>
          <p:cNvSpPr/>
          <p:nvPr/>
        </p:nvSpPr>
        <p:spPr>
          <a:xfrm>
            <a:off x="6915937" y="5952725"/>
            <a:ext cx="2259436" cy="655433"/>
          </a:xfrm>
          <a:prstGeom prst="roundRect">
            <a:avLst/>
          </a:prstGeom>
          <a:solidFill>
            <a:srgbClr val="F4B038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Serviço de Suporte</a:t>
            </a:r>
          </a:p>
        </p:txBody>
      </p:sp>
      <p:cxnSp>
        <p:nvCxnSpPr>
          <p:cNvPr id="118" name="Conexão: Ângulo Reto 117">
            <a:extLst>
              <a:ext uri="{FF2B5EF4-FFF2-40B4-BE49-F238E27FC236}">
                <a16:creationId xmlns:a16="http://schemas.microsoft.com/office/drawing/2014/main" id="{2F24E68C-776B-4ED7-AA73-91C059CA5325}"/>
              </a:ext>
            </a:extLst>
          </p:cNvPr>
          <p:cNvCxnSpPr>
            <a:cxnSpLocks/>
            <a:stCxn id="106" idx="1"/>
            <a:endCxn id="104" idx="2"/>
          </p:cNvCxnSpPr>
          <p:nvPr/>
        </p:nvCxnSpPr>
        <p:spPr>
          <a:xfrm rot="10800000">
            <a:off x="1729845" y="2359777"/>
            <a:ext cx="2498251" cy="3920666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xão reta unidirecional 128">
            <a:extLst>
              <a:ext uri="{FF2B5EF4-FFF2-40B4-BE49-F238E27FC236}">
                <a16:creationId xmlns:a16="http://schemas.microsoft.com/office/drawing/2014/main" id="{42CB9E81-1C59-4131-BCCE-789080EC5484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5163237" y="3564422"/>
            <a:ext cx="40" cy="32869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xão reta unidirecional 133">
            <a:extLst>
              <a:ext uri="{FF2B5EF4-FFF2-40B4-BE49-F238E27FC236}">
                <a16:creationId xmlns:a16="http://schemas.microsoft.com/office/drawing/2014/main" id="{9B55EBD7-1960-4A82-91B3-8319F85F46B1}"/>
              </a:ext>
            </a:extLst>
          </p:cNvPr>
          <p:cNvCxnSpPr>
            <a:cxnSpLocks/>
            <a:stCxn id="93" idx="3"/>
            <a:endCxn id="15" idx="1"/>
          </p:cNvCxnSpPr>
          <p:nvPr/>
        </p:nvCxnSpPr>
        <p:spPr>
          <a:xfrm>
            <a:off x="6098378" y="3146344"/>
            <a:ext cx="1458431" cy="4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ítulo 3">
            <a:extLst>
              <a:ext uri="{FF2B5EF4-FFF2-40B4-BE49-F238E27FC236}">
                <a16:creationId xmlns:a16="http://schemas.microsoft.com/office/drawing/2014/main" id="{D7E55CEB-57B2-4B95-BB18-9928D46A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Processos de Conferência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88D9D8-6336-4C57-A53D-DFDD61158EFE}"/>
              </a:ext>
            </a:extLst>
          </p:cNvPr>
          <p:cNvGrpSpPr/>
          <p:nvPr/>
        </p:nvGrpSpPr>
        <p:grpSpPr>
          <a:xfrm>
            <a:off x="3414108" y="1215875"/>
            <a:ext cx="3277762" cy="1322884"/>
            <a:chOff x="3524035" y="4486719"/>
            <a:chExt cx="3277762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A68BE1-3343-4482-AE77-400A5CE1E050}"/>
                </a:ext>
              </a:extLst>
            </p:cNvPr>
            <p:cNvSpPr/>
            <p:nvPr/>
          </p:nvSpPr>
          <p:spPr>
            <a:xfrm>
              <a:off x="3744531" y="4727387"/>
              <a:ext cx="3057266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094B78-2C96-4703-980B-5B4C16E3B7F1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D26B8744-E391-4A39-BCF6-B8C40B3E44BB}"/>
              </a:ext>
            </a:extLst>
          </p:cNvPr>
          <p:cNvCxnSpPr>
            <a:cxnSpLocks/>
            <a:stCxn id="104" idx="3"/>
            <a:endCxn id="32" idx="1"/>
          </p:cNvCxnSpPr>
          <p:nvPr/>
        </p:nvCxnSpPr>
        <p:spPr>
          <a:xfrm flipV="1">
            <a:off x="3137094" y="1997651"/>
            <a:ext cx="497510" cy="434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47286A96-5994-4C94-90DF-9D302AC7AE36}"/>
              </a:ext>
            </a:extLst>
          </p:cNvPr>
          <p:cNvCxnSpPr>
            <a:cxnSpLocks/>
            <a:stCxn id="106" idx="3"/>
            <a:endCxn id="117" idx="1"/>
          </p:cNvCxnSpPr>
          <p:nvPr/>
        </p:nvCxnSpPr>
        <p:spPr>
          <a:xfrm flipV="1">
            <a:off x="6098378" y="6280442"/>
            <a:ext cx="81755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4344218-A8C5-4B99-ACFF-62DC0B4B72BA}"/>
              </a:ext>
            </a:extLst>
          </p:cNvPr>
          <p:cNvGrpSpPr/>
          <p:nvPr/>
        </p:nvGrpSpPr>
        <p:grpSpPr>
          <a:xfrm>
            <a:off x="7739375" y="3405710"/>
            <a:ext cx="1714667" cy="914400"/>
            <a:chOff x="7728504" y="3381968"/>
            <a:chExt cx="1714667" cy="914400"/>
          </a:xfrm>
        </p:grpSpPr>
        <p:pic>
          <p:nvPicPr>
            <p:cNvPr id="87" name="Gráfico 86" descr="Engrenagens">
              <a:extLst>
                <a:ext uri="{FF2B5EF4-FFF2-40B4-BE49-F238E27FC236}">
                  <a16:creationId xmlns:a16="http://schemas.microsoft.com/office/drawing/2014/main" id="{DAE26985-D9D5-4D66-85CE-CC4C219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35866">
              <a:off x="7728504" y="3381968"/>
              <a:ext cx="914400" cy="914400"/>
            </a:xfrm>
            <a:prstGeom prst="rect">
              <a:avLst/>
            </a:prstGeom>
          </p:spPr>
        </p:pic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19851FD-6FE0-4049-8190-6800CD017857}"/>
                </a:ext>
              </a:extLst>
            </p:cNvPr>
            <p:cNvSpPr txBox="1"/>
            <p:nvPr/>
          </p:nvSpPr>
          <p:spPr>
            <a:xfrm>
              <a:off x="8186027" y="3873098"/>
              <a:ext cx="1257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j-lt"/>
                </a:rPr>
                <a:t>Validações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8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ângulo: Cantos Diagonais Arredondados 252">
            <a:extLst>
              <a:ext uri="{FF2B5EF4-FFF2-40B4-BE49-F238E27FC236}">
                <a16:creationId xmlns:a16="http://schemas.microsoft.com/office/drawing/2014/main" id="{7FD04825-DB56-4749-B265-FA4823E4A841}"/>
              </a:ext>
            </a:extLst>
          </p:cNvPr>
          <p:cNvSpPr/>
          <p:nvPr/>
        </p:nvSpPr>
        <p:spPr>
          <a:xfrm>
            <a:off x="369449" y="3290460"/>
            <a:ext cx="3392990" cy="1368207"/>
          </a:xfrm>
          <a:prstGeom prst="round2DiagRect">
            <a:avLst>
              <a:gd name="adj1" fmla="val 14642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EA9E3CF-2945-4B9E-A241-77565CF10159}"/>
              </a:ext>
            </a:extLst>
          </p:cNvPr>
          <p:cNvSpPr/>
          <p:nvPr/>
        </p:nvSpPr>
        <p:spPr>
          <a:xfrm>
            <a:off x="221673" y="951345"/>
            <a:ext cx="6770255" cy="28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909715" y="5941273"/>
            <a:ext cx="1780310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2811550" y="592156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436053" y="2270709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  <a:endParaRPr lang="pt-PT" b="1" dirty="0">
              <a:latin typeface="+mj-l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6425359" y="121476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3C8CFE-7D2C-4548-B8FB-937B0D2BEF7C}"/>
              </a:ext>
            </a:extLst>
          </p:cNvPr>
          <p:cNvGrpSpPr/>
          <p:nvPr/>
        </p:nvGrpSpPr>
        <p:grpSpPr>
          <a:xfrm>
            <a:off x="797143" y="219187"/>
            <a:ext cx="3325686" cy="965145"/>
            <a:chOff x="154281" y="192699"/>
            <a:chExt cx="3325686" cy="96514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588ADD-4928-4D62-B0B8-55D6C1127BF6}"/>
                </a:ext>
              </a:extLst>
            </p:cNvPr>
            <p:cNvSpPr/>
            <p:nvPr/>
          </p:nvSpPr>
          <p:spPr>
            <a:xfrm>
              <a:off x="403275" y="442284"/>
              <a:ext cx="3076692" cy="71556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C6733F-F415-463C-A287-EA415845F237}"/>
                </a:ext>
              </a:extLst>
            </p:cNvPr>
            <p:cNvSpPr/>
            <p:nvPr/>
          </p:nvSpPr>
          <p:spPr>
            <a:xfrm>
              <a:off x="154281" y="19269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313C1D8-6994-43AD-8B2E-E8E7BC576B79}"/>
              </a:ext>
            </a:extLst>
          </p:cNvPr>
          <p:cNvGrpSpPr/>
          <p:nvPr/>
        </p:nvGrpSpPr>
        <p:grpSpPr>
          <a:xfrm>
            <a:off x="4674778" y="2441218"/>
            <a:ext cx="3233587" cy="2006187"/>
            <a:chOff x="3260254" y="2283515"/>
            <a:chExt cx="4148519" cy="15875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1004228-3025-43E8-8CF7-C21077EB2872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50BC61C-5170-4DB2-8784-8582FABD75FE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FEBA3C50-F18E-4777-ADD6-BC584A2B3E1F}"/>
              </a:ext>
            </a:extLst>
          </p:cNvPr>
          <p:cNvGrpSpPr/>
          <p:nvPr/>
        </p:nvGrpSpPr>
        <p:grpSpPr>
          <a:xfrm>
            <a:off x="5070315" y="5448281"/>
            <a:ext cx="2710088" cy="1322884"/>
            <a:chOff x="3524035" y="4486719"/>
            <a:chExt cx="2710088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09B256-1265-437D-86F0-B05840491F39}"/>
                </a:ext>
              </a:extLst>
            </p:cNvPr>
            <p:cNvSpPr/>
            <p:nvPr/>
          </p:nvSpPr>
          <p:spPr>
            <a:xfrm>
              <a:off x="3773029" y="4727387"/>
              <a:ext cx="2461094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7CFCD2-0E45-4CB5-804D-BA168B4842E9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3E31D58B-7E1A-4890-8AFA-886E092ED744}"/>
              </a:ext>
            </a:extLst>
          </p:cNvPr>
          <p:cNvGrpSpPr/>
          <p:nvPr/>
        </p:nvGrpSpPr>
        <p:grpSpPr>
          <a:xfrm>
            <a:off x="806818" y="1274456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77E29667-4AD6-4247-8C22-EA10CA8DA346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A3A86-74A9-46AA-86DF-FCD7C1A3716E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37" name="Losango 136">
            <a:extLst>
              <a:ext uri="{FF2B5EF4-FFF2-40B4-BE49-F238E27FC236}">
                <a16:creationId xmlns:a16="http://schemas.microsoft.com/office/drawing/2014/main" id="{2269E7AB-6664-4E21-9261-3FAE8CC05B44}"/>
              </a:ext>
            </a:extLst>
          </p:cNvPr>
          <p:cNvSpPr/>
          <p:nvPr/>
        </p:nvSpPr>
        <p:spPr>
          <a:xfrm>
            <a:off x="5503269" y="1514553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52" name="Conexão reta unidirecional 151">
            <a:extLst>
              <a:ext uri="{FF2B5EF4-FFF2-40B4-BE49-F238E27FC236}">
                <a16:creationId xmlns:a16="http://schemas.microsoft.com/office/drawing/2014/main" id="{7DB3ED6A-85C8-437A-85ED-FA6D9A7D58BF}"/>
              </a:ext>
            </a:extLst>
          </p:cNvPr>
          <p:cNvCxnSpPr>
            <a:cxnSpLocks/>
            <a:stCxn id="3" idx="2"/>
            <a:endCxn id="122" idx="0"/>
          </p:cNvCxnSpPr>
          <p:nvPr/>
        </p:nvCxnSpPr>
        <p:spPr>
          <a:xfrm>
            <a:off x="2584483" y="1184332"/>
            <a:ext cx="0" cy="3365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F176C761-10B2-462A-A107-74159318C720}"/>
              </a:ext>
            </a:extLst>
          </p:cNvPr>
          <p:cNvCxnSpPr>
            <a:cxnSpLocks/>
            <a:stCxn id="137" idx="1"/>
            <a:endCxn id="122" idx="3"/>
          </p:cNvCxnSpPr>
          <p:nvPr/>
        </p:nvCxnSpPr>
        <p:spPr>
          <a:xfrm flipH="1">
            <a:off x="4122829" y="1932632"/>
            <a:ext cx="1380440" cy="53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xão reta unidirecional 167">
            <a:extLst>
              <a:ext uri="{FF2B5EF4-FFF2-40B4-BE49-F238E27FC236}">
                <a16:creationId xmlns:a16="http://schemas.microsoft.com/office/drawing/2014/main" id="{8709BFC9-2117-49C1-8E35-43180D4B4526}"/>
              </a:ext>
            </a:extLst>
          </p:cNvPr>
          <p:cNvCxnSpPr>
            <a:cxnSpLocks/>
            <a:stCxn id="137" idx="2"/>
            <a:endCxn id="9" idx="0"/>
          </p:cNvCxnSpPr>
          <p:nvPr/>
        </p:nvCxnSpPr>
        <p:spPr>
          <a:xfrm flipH="1">
            <a:off x="6436044" y="2350710"/>
            <a:ext cx="2367" cy="32672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xão: Ângulo Reto 178">
            <a:extLst>
              <a:ext uri="{FF2B5EF4-FFF2-40B4-BE49-F238E27FC236}">
                <a16:creationId xmlns:a16="http://schemas.microsoft.com/office/drawing/2014/main" id="{6A1B1B4C-2EE3-4F7A-9790-BEAC636497BC}"/>
              </a:ext>
            </a:extLst>
          </p:cNvPr>
          <p:cNvCxnSpPr>
            <a:cxnSpLocks/>
            <a:stCxn id="137" idx="0"/>
            <a:endCxn id="3" idx="3"/>
          </p:cNvCxnSpPr>
          <p:nvPr/>
        </p:nvCxnSpPr>
        <p:spPr>
          <a:xfrm rot="16200000" flipV="1">
            <a:off x="4936620" y="12762"/>
            <a:ext cx="688001" cy="231558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osango 195">
            <a:extLst>
              <a:ext uri="{FF2B5EF4-FFF2-40B4-BE49-F238E27FC236}">
                <a16:creationId xmlns:a16="http://schemas.microsoft.com/office/drawing/2014/main" id="{D4951400-54DC-43DC-BF1C-8318DE925EA4}"/>
              </a:ext>
            </a:extLst>
          </p:cNvPr>
          <p:cNvSpPr/>
          <p:nvPr/>
        </p:nvSpPr>
        <p:spPr>
          <a:xfrm>
            <a:off x="5502458" y="4585930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7" name="Conexão reta 196">
            <a:extLst>
              <a:ext uri="{FF2B5EF4-FFF2-40B4-BE49-F238E27FC236}">
                <a16:creationId xmlns:a16="http://schemas.microsoft.com/office/drawing/2014/main" id="{551768D2-DA3F-4E08-90B4-BF04144ED96A}"/>
              </a:ext>
            </a:extLst>
          </p:cNvPr>
          <p:cNvCxnSpPr>
            <a:cxnSpLocks/>
            <a:stCxn id="9" idx="2"/>
            <a:endCxn id="196" idx="0"/>
          </p:cNvCxnSpPr>
          <p:nvPr/>
        </p:nvCxnSpPr>
        <p:spPr>
          <a:xfrm>
            <a:off x="6436044" y="4447405"/>
            <a:ext cx="1556" cy="138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osango 220">
            <a:extLst>
              <a:ext uri="{FF2B5EF4-FFF2-40B4-BE49-F238E27FC236}">
                <a16:creationId xmlns:a16="http://schemas.microsoft.com/office/drawing/2014/main" id="{A790CF41-B761-4B55-AFEA-BACD13BBAB26}"/>
              </a:ext>
            </a:extLst>
          </p:cNvPr>
          <p:cNvSpPr/>
          <p:nvPr/>
        </p:nvSpPr>
        <p:spPr>
          <a:xfrm>
            <a:off x="3213438" y="5811978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222" name="Conexão reta 221">
            <a:extLst>
              <a:ext uri="{FF2B5EF4-FFF2-40B4-BE49-F238E27FC236}">
                <a16:creationId xmlns:a16="http://schemas.microsoft.com/office/drawing/2014/main" id="{4DD19CF0-7581-4CBB-BCC5-1FDF5105BD00}"/>
              </a:ext>
            </a:extLst>
          </p:cNvPr>
          <p:cNvCxnSpPr>
            <a:cxnSpLocks/>
            <a:stCxn id="10" idx="1"/>
            <a:endCxn id="221" idx="3"/>
          </p:cNvCxnSpPr>
          <p:nvPr/>
        </p:nvCxnSpPr>
        <p:spPr>
          <a:xfrm flipH="1">
            <a:off x="5083721" y="6230057"/>
            <a:ext cx="23558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unidirecional 224">
            <a:extLst>
              <a:ext uri="{FF2B5EF4-FFF2-40B4-BE49-F238E27FC236}">
                <a16:creationId xmlns:a16="http://schemas.microsoft.com/office/drawing/2014/main" id="{A1F48646-2901-4FBE-80FF-43262E35D488}"/>
              </a:ext>
            </a:extLst>
          </p:cNvPr>
          <p:cNvCxnSpPr>
            <a:cxnSpLocks/>
            <a:stCxn id="221" idx="1"/>
            <a:endCxn id="15" idx="3"/>
          </p:cNvCxnSpPr>
          <p:nvPr/>
        </p:nvCxnSpPr>
        <p:spPr>
          <a:xfrm flipH="1" flipV="1">
            <a:off x="2690025" y="6230056"/>
            <a:ext cx="523413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xão reta unidirecional 227">
            <a:extLst>
              <a:ext uri="{FF2B5EF4-FFF2-40B4-BE49-F238E27FC236}">
                <a16:creationId xmlns:a16="http://schemas.microsoft.com/office/drawing/2014/main" id="{A3B84D95-AF67-4B4B-8765-837A5C571319}"/>
              </a:ext>
            </a:extLst>
          </p:cNvPr>
          <p:cNvCxnSpPr>
            <a:cxnSpLocks/>
            <a:stCxn id="196" idx="2"/>
          </p:cNvCxnSpPr>
          <p:nvPr/>
        </p:nvCxnSpPr>
        <p:spPr>
          <a:xfrm>
            <a:off x="6437600" y="5422087"/>
            <a:ext cx="0" cy="2406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EE8334A-D5A8-4542-9F43-54D872E105DA}"/>
              </a:ext>
            </a:extLst>
          </p:cNvPr>
          <p:cNvSpPr txBox="1"/>
          <p:nvPr/>
        </p:nvSpPr>
        <p:spPr>
          <a:xfrm>
            <a:off x="6425359" y="5330733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cxnSp>
        <p:nvCxnSpPr>
          <p:cNvPr id="232" name="Conexão: Ângulo Reto 231">
            <a:extLst>
              <a:ext uri="{FF2B5EF4-FFF2-40B4-BE49-F238E27FC236}">
                <a16:creationId xmlns:a16="http://schemas.microsoft.com/office/drawing/2014/main" id="{F9156E86-2372-45EE-A35F-31C2DAEC41A8}"/>
              </a:ext>
            </a:extLst>
          </p:cNvPr>
          <p:cNvCxnSpPr>
            <a:cxnSpLocks/>
            <a:stCxn id="196" idx="3"/>
          </p:cNvCxnSpPr>
          <p:nvPr/>
        </p:nvCxnSpPr>
        <p:spPr>
          <a:xfrm flipH="1" flipV="1">
            <a:off x="6443028" y="1170552"/>
            <a:ext cx="929713" cy="3833457"/>
          </a:xfrm>
          <a:prstGeom prst="bentConnector4">
            <a:avLst>
              <a:gd name="adj1" fmla="val -118967"/>
              <a:gd name="adj2" fmla="val 100027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xão: Ângulo Reto 243">
            <a:extLst>
              <a:ext uri="{FF2B5EF4-FFF2-40B4-BE49-F238E27FC236}">
                <a16:creationId xmlns:a16="http://schemas.microsoft.com/office/drawing/2014/main" id="{4FDD1385-294E-4D63-9EF0-D7441E329392}"/>
              </a:ext>
            </a:extLst>
          </p:cNvPr>
          <p:cNvCxnSpPr>
            <a:cxnSpLocks/>
            <a:stCxn id="221" idx="0"/>
            <a:endCxn id="9" idx="1"/>
          </p:cNvCxnSpPr>
          <p:nvPr/>
        </p:nvCxnSpPr>
        <p:spPr>
          <a:xfrm rot="5400000" flipH="1" flipV="1">
            <a:off x="3431372" y="4279628"/>
            <a:ext cx="2249558" cy="81514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7C107383-513E-4926-9566-A11A90B55C9F}"/>
              </a:ext>
            </a:extLst>
          </p:cNvPr>
          <p:cNvSpPr txBox="1"/>
          <p:nvPr/>
        </p:nvSpPr>
        <p:spPr>
          <a:xfrm>
            <a:off x="7308319" y="470863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37E40F7E-61E4-4401-80CD-98B03A92F307}"/>
              </a:ext>
            </a:extLst>
          </p:cNvPr>
          <p:cNvSpPr txBox="1"/>
          <p:nvPr/>
        </p:nvSpPr>
        <p:spPr>
          <a:xfrm>
            <a:off x="4148580" y="5324201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249" name="Grupo 3">
            <a:extLst>
              <a:ext uri="{FF2B5EF4-FFF2-40B4-BE49-F238E27FC236}">
                <a16:creationId xmlns:a16="http://schemas.microsoft.com/office/drawing/2014/main" id="{52B7943B-FC2D-4DE0-9D32-3BB9FAD4A560}"/>
              </a:ext>
            </a:extLst>
          </p:cNvPr>
          <p:cNvGrpSpPr/>
          <p:nvPr/>
        </p:nvGrpSpPr>
        <p:grpSpPr>
          <a:xfrm>
            <a:off x="1021855" y="3929657"/>
            <a:ext cx="2067079" cy="577565"/>
            <a:chOff x="2107728" y="3925856"/>
            <a:chExt cx="6175987" cy="2083058"/>
          </a:xfrm>
        </p:grpSpPr>
        <p:pic>
          <p:nvPicPr>
            <p:cNvPr id="250" name="Picture 10">
              <a:extLst>
                <a:ext uri="{FF2B5EF4-FFF2-40B4-BE49-F238E27FC236}">
                  <a16:creationId xmlns:a16="http://schemas.microsoft.com/office/drawing/2014/main" id="{CAD15C2A-095A-4F6E-A56E-7469190E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51" name="Picture 13">
              <a:extLst>
                <a:ext uri="{FF2B5EF4-FFF2-40B4-BE49-F238E27FC236}">
                  <a16:creationId xmlns:a16="http://schemas.microsoft.com/office/drawing/2014/main" id="{DBFA50A2-DB2E-4FE0-AEB0-063793A0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8809F496-10DE-4770-B7BB-0FC6D5EB6F94}"/>
              </a:ext>
            </a:extLst>
          </p:cNvPr>
          <p:cNvSpPr txBox="1"/>
          <p:nvPr/>
        </p:nvSpPr>
        <p:spPr>
          <a:xfrm>
            <a:off x="221010" y="3454483"/>
            <a:ext cx="366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Processos de Conferência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2568"/>
                  </p:ext>
                </p:extLst>
              </p:nvPr>
            </p:nvGraphicFramePr>
            <p:xfrm rot="21378375">
              <a:off x="219544" y="1536390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219544" y="1536390"/>
                <a:ext cx="731094" cy="80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03937"/>
                  </p:ext>
                </p:extLst>
              </p:nvPr>
            </p:nvGraphicFramePr>
            <p:xfrm rot="21378375">
              <a:off x="7919406" y="5779291"/>
              <a:ext cx="731093" cy="800674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3" cy="8006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1068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78375">
                <a:off x="7919406" y="5779291"/>
                <a:ext cx="731093" cy="800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8E804E-BDE3-4889-AF18-95044968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D8AE58-E111-42FB-9F01-547557E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AEB71F-FAA9-49BB-A468-4382C5A86D7D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BE751D6-46C3-4471-A548-818217022343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E64B-43A5-4A95-82FC-452D837F602D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40F225-FB50-4C51-88E6-FF7DDD122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815" y="1164424"/>
            <a:ext cx="3721100" cy="2040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235A25-8123-4F48-9F92-E9F84A575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99" y="2488964"/>
            <a:ext cx="8856000" cy="421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404FB41-0D67-437B-BE32-7E3393278968}"/>
              </a:ext>
            </a:extLst>
          </p:cNvPr>
          <p:cNvCxnSpPr/>
          <p:nvPr/>
        </p:nvCxnSpPr>
        <p:spPr>
          <a:xfrm>
            <a:off x="1754909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CBF63C9-1933-4FA4-9227-0A17C0C0FFB8}"/>
              </a:ext>
            </a:extLst>
          </p:cNvPr>
          <p:cNvCxnSpPr/>
          <p:nvPr/>
        </p:nvCxnSpPr>
        <p:spPr>
          <a:xfrm>
            <a:off x="2600037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925C8B5-10C1-4D60-A36D-354B6E8572C1}"/>
              </a:ext>
            </a:extLst>
          </p:cNvPr>
          <p:cNvCxnSpPr/>
          <p:nvPr/>
        </p:nvCxnSpPr>
        <p:spPr>
          <a:xfrm>
            <a:off x="3440546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6B97C5-430B-4F32-B16A-6A044EC0138A}"/>
              </a:ext>
            </a:extLst>
          </p:cNvPr>
          <p:cNvSpPr/>
          <p:nvPr/>
        </p:nvSpPr>
        <p:spPr>
          <a:xfrm>
            <a:off x="6924126" y="4348796"/>
            <a:ext cx="2760713" cy="162638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/>
                </a:solidFill>
              </a:rPr>
              <a:t>Faturas Credoras</a:t>
            </a:r>
            <a:r>
              <a:rPr lang="pt-PT" dirty="0">
                <a:solidFill>
                  <a:schemeClr val="tx1"/>
                </a:solidFill>
              </a:rPr>
              <a:t>: P2 | DF</a:t>
            </a:r>
          </a:p>
          <a:p>
            <a:r>
              <a:rPr lang="pt-PT" b="1" dirty="0">
                <a:solidFill>
                  <a:schemeClr val="tx1"/>
                </a:solidFill>
              </a:rPr>
              <a:t>Faturas Devedoras</a:t>
            </a:r>
            <a:r>
              <a:rPr lang="pt-PT" dirty="0">
                <a:solidFill>
                  <a:schemeClr val="tx1"/>
                </a:solidFill>
              </a:rPr>
              <a:t>: FD</a:t>
            </a:r>
          </a:p>
          <a:p>
            <a:r>
              <a:rPr lang="pt-PT" b="1" dirty="0">
                <a:solidFill>
                  <a:schemeClr val="tx1"/>
                </a:solidFill>
              </a:rPr>
              <a:t>Créditos a Clientes</a:t>
            </a:r>
            <a:r>
              <a:rPr lang="pt-PT" dirty="0">
                <a:solidFill>
                  <a:schemeClr val="tx1"/>
                </a:solidFill>
              </a:rPr>
              <a:t>: CC</a:t>
            </a:r>
          </a:p>
          <a:p>
            <a:r>
              <a:rPr lang="pt-PT" b="1" dirty="0">
                <a:solidFill>
                  <a:schemeClr val="tx1"/>
                </a:solidFill>
              </a:rPr>
              <a:t>Notas de Crédito</a:t>
            </a:r>
            <a:r>
              <a:rPr lang="pt-PT" dirty="0">
                <a:solidFill>
                  <a:schemeClr val="tx1"/>
                </a:solidFill>
              </a:rPr>
              <a:t>: NC | CF</a:t>
            </a:r>
          </a:p>
          <a:p>
            <a:r>
              <a:rPr lang="pt-PT" dirty="0">
                <a:solidFill>
                  <a:schemeClr val="tx1"/>
                </a:solidFill>
              </a:rPr>
              <a:t>…Outros documentos…</a:t>
            </a:r>
          </a:p>
        </p:txBody>
      </p:sp>
    </p:spTree>
    <p:extLst>
      <p:ext uri="{BB962C8B-B14F-4D97-AF65-F5344CB8AC3E}">
        <p14:creationId xmlns:p14="http://schemas.microsoft.com/office/powerpoint/2010/main" val="15874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429148" y="3938548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1DEEA0-6033-42B3-B558-B19C770A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2403598"/>
            <a:ext cx="6573982" cy="4270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212AF5-0371-4D30-9F1A-159F429BF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70" y="1164424"/>
            <a:ext cx="2222461" cy="2184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60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0D7C4DAB-37D2-48BE-86BA-3DE38EAB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69" y="1164424"/>
            <a:ext cx="3702519" cy="2002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72CF61-C73D-4FF6-B66A-C37D85C5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" y="2438780"/>
            <a:ext cx="8943580" cy="426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A8A967-25D8-477D-830C-CDFFD3F85E7B}"/>
              </a:ext>
            </a:extLst>
          </p:cNvPr>
          <p:cNvSpPr/>
          <p:nvPr/>
        </p:nvSpPr>
        <p:spPr>
          <a:xfrm>
            <a:off x="1282223" y="5364262"/>
            <a:ext cx="3133989" cy="117465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Intervalo de Contas: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0 – 1 | 2 – 8 | 2 – 3 | 3 – 8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…outras…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6AEA8751-8161-455C-BFAD-EB05839951FC}"/>
              </a:ext>
            </a:extLst>
          </p:cNvPr>
          <p:cNvCxnSpPr/>
          <p:nvPr/>
        </p:nvCxnSpPr>
        <p:spPr>
          <a:xfrm>
            <a:off x="953090" y="3166890"/>
            <a:ext cx="946048" cy="2197372"/>
          </a:xfrm>
          <a:prstGeom prst="straightConnector1">
            <a:avLst/>
          </a:prstGeom>
          <a:ln w="57150">
            <a:solidFill>
              <a:srgbClr val="F4B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22FA853-803D-4FB7-91FF-3F4EA292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2" y="2594526"/>
            <a:ext cx="7607933" cy="3958372"/>
          </a:xfrm>
          <a:prstGeom prst="rect">
            <a:avLst/>
          </a:prstGeom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675418" y="3942233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8B8DF2-712B-4AE9-82F2-23EE2511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9" y="1164424"/>
            <a:ext cx="4665630" cy="2029494"/>
          </a:xfrm>
          <a:prstGeom prst="rect">
            <a:avLst/>
          </a:prstGeom>
          <a:ln>
            <a:solidFill>
              <a:srgbClr val="006699"/>
            </a:solidFill>
          </a:ln>
        </p:spPr>
      </p:pic>
    </p:spTree>
    <p:extLst>
      <p:ext uri="{BB962C8B-B14F-4D97-AF65-F5344CB8AC3E}">
        <p14:creationId xmlns:p14="http://schemas.microsoft.com/office/powerpoint/2010/main" val="19554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28" y="3973665"/>
            <a:ext cx="2586707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2036525" y="1404265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770662"/>
                  </p:ext>
                </p:extLst>
              </p:nvPr>
            </p:nvGraphicFramePr>
            <p:xfrm rot="21378375">
              <a:off x="1449251" y="1666199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449251" y="1666199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62A0CFF6-3D25-4311-BBED-AC0C18245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7" y="5192465"/>
            <a:ext cx="8824286" cy="82917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228692-8819-44F9-BB65-C9A997FDEAB7}"/>
              </a:ext>
            </a:extLst>
          </p:cNvPr>
          <p:cNvSpPr/>
          <p:nvPr/>
        </p:nvSpPr>
        <p:spPr>
          <a:xfrm>
            <a:off x="4953000" y="5099054"/>
            <a:ext cx="2519218" cy="1016000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CC63C81-A135-4F55-A6A1-B9E8FB81A193}"/>
              </a:ext>
            </a:extLst>
          </p:cNvPr>
          <p:cNvGrpSpPr/>
          <p:nvPr/>
        </p:nvGrpSpPr>
        <p:grpSpPr>
          <a:xfrm rot="298565">
            <a:off x="7051262" y="1281455"/>
            <a:ext cx="1404973" cy="1349200"/>
            <a:chOff x="6631710" y="1063223"/>
            <a:chExt cx="1859668" cy="19541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0D8BDD-0256-4543-8C4F-E32A44EE4680}"/>
                </a:ext>
              </a:extLst>
            </p:cNvPr>
            <p:cNvSpPr/>
            <p:nvPr/>
          </p:nvSpPr>
          <p:spPr>
            <a:xfrm>
              <a:off x="6631710" y="1370973"/>
              <a:ext cx="1623598" cy="1646372"/>
            </a:xfrm>
            <a:prstGeom prst="ellipse">
              <a:avLst/>
            </a:prstGeom>
            <a:noFill/>
            <a:ln w="1079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17A57C1-767A-4707-962E-414C38D56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361" y="1063223"/>
              <a:ext cx="1424017" cy="1629776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B3422019-94A6-40AD-8F95-49595C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"/>
          <a:stretch/>
        </p:blipFill>
        <p:spPr>
          <a:xfrm>
            <a:off x="1064345" y="2869709"/>
            <a:ext cx="3212081" cy="1944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B4C5C7-73F0-4FA8-826F-71C28ADD2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78" y="2853247"/>
            <a:ext cx="4503051" cy="1944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75EC4C-A044-4270-8E0C-7A157F259E8E}"/>
              </a:ext>
            </a:extLst>
          </p:cNvPr>
          <p:cNvSpPr/>
          <p:nvPr/>
        </p:nvSpPr>
        <p:spPr>
          <a:xfrm>
            <a:off x="1064345" y="3358949"/>
            <a:ext cx="7956000" cy="245811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35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341F293-0E92-41EA-B398-7960C86AAB33}"/>
              </a:ext>
            </a:extLst>
          </p:cNvPr>
          <p:cNvGrpSpPr/>
          <p:nvPr/>
        </p:nvGrpSpPr>
        <p:grpSpPr>
          <a:xfrm rot="570242">
            <a:off x="141336" y="2575998"/>
            <a:ext cx="4886861" cy="2997229"/>
            <a:chOff x="430588" y="3429518"/>
            <a:chExt cx="5263634" cy="273864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7728542-D7F1-470D-A426-4062A604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43768">
              <a:off x="430588" y="3429518"/>
              <a:ext cx="5263634" cy="2738644"/>
            </a:xfrm>
            <a:prstGeom prst="rect">
              <a:avLst/>
            </a:prstGeom>
            <a:ln>
              <a:solidFill>
                <a:srgbClr val="006699"/>
              </a:solidFill>
            </a:ln>
            <a:effectLst/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99DC38C-893F-4835-9154-0477CF32CAF3}"/>
                </a:ext>
              </a:extLst>
            </p:cNvPr>
            <p:cNvSpPr txBox="1"/>
            <p:nvPr/>
          </p:nvSpPr>
          <p:spPr>
            <a:xfrm rot="21064731">
              <a:off x="1083465" y="4491792"/>
              <a:ext cx="4232889" cy="6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200" b="1" dirty="0">
                  <a:latin typeface="Century Gothic" panose="020B0502020202020204" pitchFamily="34" charset="0"/>
                </a:rPr>
                <a:t>Doc. por Contas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9AC37607-C32A-44CA-9AA1-E319F9B3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1" y="4033006"/>
            <a:ext cx="4899037" cy="3780939"/>
          </a:xfrm>
          <a:prstGeom prst="rect">
            <a:avLst/>
          </a:prstGeom>
          <a:ln>
            <a:solidFill>
              <a:srgbClr val="006699"/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D5547D5-093F-4CD4-AD9A-AB467967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582D35-E3E1-492B-8639-E3BEDFB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Conferência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30C956-09F0-4720-AA45-8C9B766C6C54}"/>
              </a:ext>
            </a:extLst>
          </p:cNvPr>
          <p:cNvSpPr txBox="1"/>
          <p:nvPr/>
        </p:nvSpPr>
        <p:spPr>
          <a:xfrm>
            <a:off x="7929661" y="207959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339933"/>
                </a:solidFill>
                <a:latin typeface="Century Gothic" panose="020B0502020202020204" pitchFamily="34" charset="0"/>
              </a:rPr>
              <a:t>SIM</a:t>
            </a:r>
            <a:endParaRPr lang="pt-PT" b="1" dirty="0">
              <a:solidFill>
                <a:srgbClr val="3399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CF66768-6C3A-4C55-80CC-2C1E102ABD7B}"/>
              </a:ext>
            </a:extLst>
          </p:cNvPr>
          <p:cNvGrpSpPr/>
          <p:nvPr/>
        </p:nvGrpSpPr>
        <p:grpSpPr>
          <a:xfrm>
            <a:off x="6143349" y="2227313"/>
            <a:ext cx="3196643" cy="2003970"/>
            <a:chOff x="3307651" y="2285269"/>
            <a:chExt cx="4101122" cy="158576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8E6CCEB-7347-4675-82E3-4BEA158F5EC5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 e/ou Balancete de Razão Geral)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264D76-3A76-48A2-A402-EFF2930BD306}"/>
                </a:ext>
              </a:extLst>
            </p:cNvPr>
            <p:cNvSpPr/>
            <p:nvPr/>
          </p:nvSpPr>
          <p:spPr>
            <a:xfrm>
              <a:off x="3307651" y="2285269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67047AC-ABD6-4675-A88E-5B3C511B3897}"/>
              </a:ext>
            </a:extLst>
          </p:cNvPr>
          <p:cNvGrpSpPr/>
          <p:nvPr/>
        </p:nvGrpSpPr>
        <p:grpSpPr>
          <a:xfrm>
            <a:off x="2228770" y="1051127"/>
            <a:ext cx="3325686" cy="1087801"/>
            <a:chOff x="2697401" y="2216804"/>
            <a:chExt cx="3325686" cy="10878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55A7E81-8E00-478D-9BFF-3A001BD427FF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47BF63-F8F9-4928-A319-5EE04D9B0484}"/>
                </a:ext>
              </a:extLst>
            </p:cNvPr>
            <p:cNvSpPr/>
            <p:nvPr/>
          </p:nvSpPr>
          <p:spPr>
            <a:xfrm>
              <a:off x="2697401" y="2216804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8" name="Losango 17">
            <a:extLst>
              <a:ext uri="{FF2B5EF4-FFF2-40B4-BE49-F238E27FC236}">
                <a16:creationId xmlns:a16="http://schemas.microsoft.com/office/drawing/2014/main" id="{78F222E3-A7D4-442C-AE33-C0669BD7C63D}"/>
              </a:ext>
            </a:extLst>
          </p:cNvPr>
          <p:cNvSpPr/>
          <p:nvPr/>
        </p:nvSpPr>
        <p:spPr>
          <a:xfrm>
            <a:off x="6934085" y="1308396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92CD355-C1DF-4AA6-B732-8E11F33700C9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54456" y="1721843"/>
            <a:ext cx="1379629" cy="4632"/>
          </a:xfrm>
          <a:prstGeom prst="line">
            <a:avLst/>
          </a:prstGeom>
          <a:ln w="38100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8C5F3A46-B746-4974-957D-88099509E144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867671" y="2144553"/>
            <a:ext cx="1556" cy="316760"/>
          </a:xfrm>
          <a:prstGeom prst="straightConnector1">
            <a:avLst/>
          </a:prstGeom>
          <a:ln w="38100">
            <a:solidFill>
              <a:srgbClr val="3399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045159"/>
                  </p:ext>
                </p:extLst>
              </p:nvPr>
            </p:nvGraphicFramePr>
            <p:xfrm rot="21378375">
              <a:off x="1651171" y="1320269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1651171" y="1320269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EA39D3-7D4A-4E79-AF40-A2B960A5142D}"/>
              </a:ext>
            </a:extLst>
          </p:cNvPr>
          <p:cNvSpPr txBox="1"/>
          <p:nvPr/>
        </p:nvSpPr>
        <p:spPr>
          <a:xfrm>
            <a:off x="4475110" y="4809369"/>
            <a:ext cx="4205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Extrato de Contas ou </a:t>
            </a:r>
          </a:p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42E7A36-AEA3-444B-86CD-7D7E771A8A85}"/>
              </a:ext>
            </a:extLst>
          </p:cNvPr>
          <p:cNvSpPr txBox="1"/>
          <p:nvPr/>
        </p:nvSpPr>
        <p:spPr>
          <a:xfrm>
            <a:off x="2314373" y="4541975"/>
            <a:ext cx="392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890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18486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Contabilidade Orçamental SICC SNC-AP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86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Contabilidade Orçamental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8EB0C-FE1C-4D4D-85A9-73A4A30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5" y="1196174"/>
            <a:ext cx="8562990" cy="5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>
            <a:extLst>
              <a:ext uri="{FF2B5EF4-FFF2-40B4-BE49-F238E27FC236}">
                <a16:creationId xmlns:a16="http://schemas.microsoft.com/office/drawing/2014/main" id="{478D0AED-8C0A-4013-ACFF-289A666D7F78}"/>
              </a:ext>
            </a:extLst>
          </p:cNvPr>
          <p:cNvSpPr/>
          <p:nvPr/>
        </p:nvSpPr>
        <p:spPr>
          <a:xfrm>
            <a:off x="5226073" y="1163791"/>
            <a:ext cx="1562194" cy="391958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90DBB8-11F7-4004-BC0E-D3403D07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E1DE9DF-5572-42A2-9078-5ED62DA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A15335-B7BA-4AF7-8557-9F4D836A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8454"/>
              </p:ext>
            </p:extLst>
          </p:nvPr>
        </p:nvGraphicFramePr>
        <p:xfrm>
          <a:off x="213287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B9095BC-F5CE-49BB-AEB7-23671F6D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91316"/>
              </p:ext>
            </p:extLst>
          </p:nvPr>
        </p:nvGraphicFramePr>
        <p:xfrm>
          <a:off x="1483951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7D279E57-EE07-4E92-9C93-681C78AE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7440"/>
              </p:ext>
            </p:extLst>
          </p:nvPr>
        </p:nvGraphicFramePr>
        <p:xfrm>
          <a:off x="2754614" y="1259956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60007ED-8752-4C85-8351-C734C39F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9024"/>
              </p:ext>
            </p:extLst>
          </p:nvPr>
        </p:nvGraphicFramePr>
        <p:xfrm>
          <a:off x="4025276" y="125451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ADED1ACA-4323-4383-9ED6-E3576CD9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6970"/>
              </p:ext>
            </p:extLst>
          </p:nvPr>
        </p:nvGraphicFramePr>
        <p:xfrm>
          <a:off x="5443719" y="1252532"/>
          <a:ext cx="972000" cy="92051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9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474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39AEB5C-A309-427D-B6F8-00D341EE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25700"/>
              </p:ext>
            </p:extLst>
          </p:nvPr>
        </p:nvGraphicFramePr>
        <p:xfrm>
          <a:off x="7272599" y="1243296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6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891BB2-69CF-4F2D-B399-9CF03EF1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1841"/>
              </p:ext>
            </p:extLst>
          </p:nvPr>
        </p:nvGraphicFramePr>
        <p:xfrm>
          <a:off x="8693106" y="1246596"/>
          <a:ext cx="972000" cy="9124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49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49896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FB03516-86D3-4BC6-9CC2-4FB95F64CFD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185287" y="1718969"/>
            <a:ext cx="2986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155AFA-66BD-4CAD-B549-0F6BCB550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6819"/>
              </p:ext>
            </p:extLst>
          </p:nvPr>
        </p:nvGraphicFramePr>
        <p:xfrm>
          <a:off x="21328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1F04C56-9427-494C-85E1-53D731B2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20723"/>
              </p:ext>
            </p:extLst>
          </p:nvPr>
        </p:nvGraphicFramePr>
        <p:xfrm>
          <a:off x="1483951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6C0607B-50B0-4C2D-B44B-CF768A29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36195"/>
              </p:ext>
            </p:extLst>
          </p:nvPr>
        </p:nvGraphicFramePr>
        <p:xfrm>
          <a:off x="275254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C95D865-EA69-4EEE-BF77-6559BCCE1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5577"/>
              </p:ext>
            </p:extLst>
          </p:nvPr>
        </p:nvGraphicFramePr>
        <p:xfrm>
          <a:off x="5672515" y="228347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7244BB47-4F5E-407A-99C9-D5212925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10255"/>
              </p:ext>
            </p:extLst>
          </p:nvPr>
        </p:nvGraphicFramePr>
        <p:xfrm>
          <a:off x="5672515" y="303868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52ACDD9-7A7D-4F19-93DB-8F6F13F2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88898"/>
              </p:ext>
            </p:extLst>
          </p:nvPr>
        </p:nvGraphicFramePr>
        <p:xfrm>
          <a:off x="5664768" y="3803987"/>
          <a:ext cx="972000" cy="118800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3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89286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E62EE62-8422-4A71-91BD-7C9CFB263C2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55951" y="1718969"/>
            <a:ext cx="298663" cy="75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C2608F0-E1B5-4A81-9EAA-FFCE075F15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26614" y="1714285"/>
            <a:ext cx="298662" cy="54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BE457212-7216-46D1-93F9-1BDA2A54BA6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997276" y="1712787"/>
            <a:ext cx="446443" cy="149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6ADCB97-4526-453B-B283-9939477D5E9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415719" y="1700496"/>
            <a:ext cx="856880" cy="122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089BD08-3E2C-41CC-A3B7-2D29581FC378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699287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0DF59E65-A637-46AB-A01A-A45A9C283254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969951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9A097565-7D27-417E-954F-0451CFF82A4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238547" y="2179496"/>
            <a:ext cx="2067" cy="39028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>
            <a:extLst>
              <a:ext uri="{FF2B5EF4-FFF2-40B4-BE49-F238E27FC236}">
                <a16:creationId xmlns:a16="http://schemas.microsoft.com/office/drawing/2014/main" id="{E3C3AA53-1948-47B0-8955-B0133DB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4467"/>
              </p:ext>
            </p:extLst>
          </p:nvPr>
        </p:nvGraphicFramePr>
        <p:xfrm>
          <a:off x="4025276" y="3643180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25AEC17A-82BD-47C6-A8F4-BEA57347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1538"/>
              </p:ext>
            </p:extLst>
          </p:nvPr>
        </p:nvGraphicFramePr>
        <p:xfrm>
          <a:off x="7247280" y="3029444"/>
          <a:ext cx="972000" cy="6840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292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0B572C7D-7AB6-4320-9633-CD5EA85FBCC5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418663" y="2359182"/>
            <a:ext cx="378337" cy="12936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: Ângulo Reto 59">
            <a:extLst>
              <a:ext uri="{FF2B5EF4-FFF2-40B4-BE49-F238E27FC236}">
                <a16:creationId xmlns:a16="http://schemas.microsoft.com/office/drawing/2014/main" id="{10F9783A-8A26-475F-8725-D9322ECDBE45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5037308" y="2733037"/>
            <a:ext cx="1141049" cy="12936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: Ângulo Reto 63">
            <a:extLst>
              <a:ext uri="{FF2B5EF4-FFF2-40B4-BE49-F238E27FC236}">
                <a16:creationId xmlns:a16="http://schemas.microsoft.com/office/drawing/2014/main" id="{25F1C770-CEB4-44AD-B606-25579FC5545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518383" y="3251601"/>
            <a:ext cx="2163287" cy="12948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EA26D267-5962-4E81-A644-FCFC901103FB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4511276" y="2174055"/>
            <a:ext cx="0" cy="14691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: Ângulo Reto 94">
            <a:extLst>
              <a:ext uri="{FF2B5EF4-FFF2-40B4-BE49-F238E27FC236}">
                <a16:creationId xmlns:a16="http://schemas.microsoft.com/office/drawing/2014/main" id="{25C1E84E-BF0B-4BD3-99BB-9BEB101E74F2}"/>
              </a:ext>
            </a:extLst>
          </p:cNvPr>
          <p:cNvCxnSpPr>
            <a:cxnSpLocks/>
            <a:stCxn id="79" idx="1"/>
            <a:endCxn id="48" idx="0"/>
          </p:cNvCxnSpPr>
          <p:nvPr/>
        </p:nvCxnSpPr>
        <p:spPr>
          <a:xfrm rot="10800000" flipV="1">
            <a:off x="4511277" y="3123586"/>
            <a:ext cx="714797" cy="51959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xão: Ângulo Reto 98">
            <a:extLst>
              <a:ext uri="{FF2B5EF4-FFF2-40B4-BE49-F238E27FC236}">
                <a16:creationId xmlns:a16="http://schemas.microsoft.com/office/drawing/2014/main" id="{D067678B-0945-431E-AFE2-DADAE060304B}"/>
              </a:ext>
            </a:extLst>
          </p:cNvPr>
          <p:cNvCxnSpPr>
            <a:cxnSpLocks/>
            <a:stCxn id="21" idx="3"/>
            <a:endCxn id="9" idx="2"/>
          </p:cNvCxnSpPr>
          <p:nvPr/>
        </p:nvCxnSpPr>
        <p:spPr>
          <a:xfrm flipV="1">
            <a:off x="6644515" y="2157696"/>
            <a:ext cx="1114084" cy="455339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84A91092-9394-447C-9EA7-45FC9FFDC332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>
            <a:off x="6644515" y="3368245"/>
            <a:ext cx="602765" cy="31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xão reta unidirecional 103">
            <a:extLst>
              <a:ext uri="{FF2B5EF4-FFF2-40B4-BE49-F238E27FC236}">
                <a16:creationId xmlns:a16="http://schemas.microsoft.com/office/drawing/2014/main" id="{6D6E5794-D41A-4CDE-8A3C-33AC07CD138D}"/>
              </a:ext>
            </a:extLst>
          </p:cNvPr>
          <p:cNvCxnSpPr>
            <a:cxnSpLocks/>
            <a:stCxn id="23" idx="3"/>
            <a:endCxn id="46" idx="1"/>
          </p:cNvCxnSpPr>
          <p:nvPr/>
        </p:nvCxnSpPr>
        <p:spPr>
          <a:xfrm flipV="1">
            <a:off x="6636768" y="4393060"/>
            <a:ext cx="610512" cy="492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5FBBF79C-AA11-462A-AADE-334033BE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55526"/>
              </p:ext>
            </p:extLst>
          </p:nvPr>
        </p:nvGraphicFramePr>
        <p:xfrm>
          <a:off x="8693106" y="3022029"/>
          <a:ext cx="972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0693687A-88F6-4F93-A40D-0E11B215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4016"/>
              </p:ext>
            </p:extLst>
          </p:nvPr>
        </p:nvGraphicFramePr>
        <p:xfrm>
          <a:off x="8693106" y="3931573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7C1B38A-C36B-49DB-83E2-94CE645E70AC}"/>
              </a:ext>
            </a:extLst>
          </p:cNvPr>
          <p:cNvCxnSpPr>
            <a:cxnSpLocks/>
            <a:stCxn id="49" idx="3"/>
            <a:endCxn id="108" idx="1"/>
          </p:cNvCxnSpPr>
          <p:nvPr/>
        </p:nvCxnSpPr>
        <p:spPr>
          <a:xfrm flipV="1">
            <a:off x="8219280" y="3367566"/>
            <a:ext cx="473826" cy="38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EA78C54C-ADEA-4413-8FB6-A525576AD51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44599" y="1700496"/>
            <a:ext cx="448507" cy="234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67AF3308-96D6-4DAA-97F6-7859EBEA47BC}"/>
              </a:ext>
            </a:extLst>
          </p:cNvPr>
          <p:cNvCxnSpPr>
            <a:cxnSpLocks/>
            <a:stCxn id="46" idx="3"/>
            <a:endCxn id="109" idx="1"/>
          </p:cNvCxnSpPr>
          <p:nvPr/>
        </p:nvCxnSpPr>
        <p:spPr>
          <a:xfrm flipV="1">
            <a:off x="8219280" y="4391342"/>
            <a:ext cx="473826" cy="171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1172930"/>
                  </p:ext>
                </p:extLst>
              </p:nvPr>
            </p:nvGraphicFramePr>
            <p:xfrm>
              <a:off x="498132" y="4754183"/>
              <a:ext cx="1085554" cy="9488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132" y="4754183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93864FD-DE91-411E-994F-CC8FF3699C82}"/>
              </a:ext>
            </a:extLst>
          </p:cNvPr>
          <p:cNvSpPr txBox="1"/>
          <p:nvPr/>
        </p:nvSpPr>
        <p:spPr>
          <a:xfrm>
            <a:off x="1257531" y="5112305"/>
            <a:ext cx="325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8E7FB58-66EF-4912-A349-82A03E04D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37676"/>
              </p:ext>
            </p:extLst>
          </p:nvPr>
        </p:nvGraphicFramePr>
        <p:xfrm>
          <a:off x="7247280" y="3933291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graphicFrame>
        <p:nvGraphicFramePr>
          <p:cNvPr id="81" name="Tabela 80">
            <a:extLst>
              <a:ext uri="{FF2B5EF4-FFF2-40B4-BE49-F238E27FC236}">
                <a16:creationId xmlns:a16="http://schemas.microsoft.com/office/drawing/2014/main" id="{0A969FE5-7CB1-49E9-AE74-B5A63A97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8497"/>
              </p:ext>
            </p:extLst>
          </p:nvPr>
        </p:nvGraphicFramePr>
        <p:xfrm>
          <a:off x="5654515" y="5523770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C527D089-D738-45A7-B946-16130B4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58536"/>
              </p:ext>
            </p:extLst>
          </p:nvPr>
        </p:nvGraphicFramePr>
        <p:xfrm>
          <a:off x="7247280" y="4991988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B69DAEF0-F5D0-43ED-A339-0B3807F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0060"/>
              </p:ext>
            </p:extLst>
          </p:nvPr>
        </p:nvGraphicFramePr>
        <p:xfrm>
          <a:off x="8678293" y="4995601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3AACC99F-DFD3-4E11-8D1B-C74FEE9D00AD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 flipV="1">
            <a:off x="6662515" y="5871180"/>
            <a:ext cx="584765" cy="36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unidirecional 114">
            <a:extLst>
              <a:ext uri="{FF2B5EF4-FFF2-40B4-BE49-F238E27FC236}">
                <a16:creationId xmlns:a16="http://schemas.microsoft.com/office/drawing/2014/main" id="{F50F0BD2-A8A4-41C6-9D58-3971567A7685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>
          <a:xfrm>
            <a:off x="8219280" y="5871180"/>
            <a:ext cx="459013" cy="361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4383852-9B58-49D9-9271-693576B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9B48C7-E796-4C4A-9A8A-1AF794D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8E3919D-311D-4569-9443-8DD06B0B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021"/>
              </p:ext>
            </p:extLst>
          </p:nvPr>
        </p:nvGraphicFramePr>
        <p:xfrm>
          <a:off x="2297791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4CB66F4-E47D-4CA0-A708-8A161262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08629"/>
              </p:ext>
            </p:extLst>
          </p:nvPr>
        </p:nvGraphicFramePr>
        <p:xfrm>
          <a:off x="8211978" y="1442699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F96C0F7-7D59-435A-B697-ED2BDD13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8665"/>
              </p:ext>
            </p:extLst>
          </p:nvPr>
        </p:nvGraphicFramePr>
        <p:xfrm>
          <a:off x="6790186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65BEF69-58C0-464A-B4ED-705D001F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03881"/>
              </p:ext>
            </p:extLst>
          </p:nvPr>
        </p:nvGraphicFramePr>
        <p:xfrm>
          <a:off x="3661392" y="2311413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CD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0667382-2354-4EE7-93F7-151D468B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5565"/>
              </p:ext>
            </p:extLst>
          </p:nvPr>
        </p:nvGraphicFramePr>
        <p:xfrm>
          <a:off x="3661392" y="353440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8475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172529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BDD4369-B3FC-451C-9DF1-6FAA7D5F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9842"/>
              </p:ext>
            </p:extLst>
          </p:nvPr>
        </p:nvGraphicFramePr>
        <p:xfrm>
          <a:off x="656647" y="2750889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219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218286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309077D-FDFA-48F3-893E-AC57442A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9131"/>
              </p:ext>
            </p:extLst>
          </p:nvPr>
        </p:nvGraphicFramePr>
        <p:xfrm>
          <a:off x="3661392" y="497477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4423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803405"/>
                  </a:ext>
                </a:extLst>
              </a:tr>
            </a:tbl>
          </a:graphicData>
        </a:graphic>
      </p:graphicFrame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CA04787-5275-49A4-AAAC-0B71203EAC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305791" y="1923235"/>
            <a:ext cx="348439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EF481DF9-EE42-4B9E-BACD-2E2B136B069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798186" y="1923235"/>
            <a:ext cx="4137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A422D9BB-C601-44DA-8A4C-CD133A7ED2F0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358509" y="2847054"/>
            <a:ext cx="174616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E549EF4-913A-4D6C-89F2-2AEB81FD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36330"/>
              </p:ext>
            </p:extLst>
          </p:nvPr>
        </p:nvGraphicFramePr>
        <p:xfrm>
          <a:off x="6790186" y="281174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33923F-8D24-4737-BD33-C9B2C957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40722"/>
              </p:ext>
            </p:extLst>
          </p:nvPr>
        </p:nvGraphicFramePr>
        <p:xfrm>
          <a:off x="8211977" y="2812545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47A8333-4DCB-4910-851D-F53AC1420906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798186" y="3292283"/>
            <a:ext cx="413791" cy="7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28E9857-777D-4F40-B52A-DFAE4E1813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65392" y="3272488"/>
            <a:ext cx="0" cy="2619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65542662-1A71-4139-A493-4616C8DCB7D2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3037503" y="2168060"/>
            <a:ext cx="388177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: Ângulo Reto 67">
            <a:extLst>
              <a:ext uri="{FF2B5EF4-FFF2-40B4-BE49-F238E27FC236}">
                <a16:creationId xmlns:a16="http://schemas.microsoft.com/office/drawing/2014/main" id="{87D979CC-9803-4A04-B188-8B6C9DF7F82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1638324" y="3567239"/>
            <a:ext cx="318653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2A3F1B36-42BA-443D-915D-4F675305B335}"/>
              </a:ext>
            </a:extLst>
          </p:cNvPr>
          <p:cNvSpPr/>
          <p:nvPr/>
        </p:nvSpPr>
        <p:spPr>
          <a:xfrm>
            <a:off x="3425390" y="2190142"/>
            <a:ext cx="1451169" cy="422913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: Ângulo Reto 80">
            <a:extLst>
              <a:ext uri="{FF2B5EF4-FFF2-40B4-BE49-F238E27FC236}">
                <a16:creationId xmlns:a16="http://schemas.microsoft.com/office/drawing/2014/main" id="{E52F5C1C-0204-4A88-AACB-52ACEAA34287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160647" y="1923235"/>
            <a:ext cx="1137144" cy="82765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xão: Ângulo Reto 83">
            <a:extLst>
              <a:ext uri="{FF2B5EF4-FFF2-40B4-BE49-F238E27FC236}">
                <a16:creationId xmlns:a16="http://schemas.microsoft.com/office/drawing/2014/main" id="{E1D101F7-08C4-4922-A16B-FBD87EE7A8F0}"/>
              </a:ext>
            </a:extLst>
          </p:cNvPr>
          <p:cNvCxnSpPr>
            <a:cxnSpLocks/>
            <a:stCxn id="75" idx="1"/>
            <a:endCxn id="12" idx="2"/>
          </p:cNvCxnSpPr>
          <p:nvPr/>
        </p:nvCxnSpPr>
        <p:spPr>
          <a:xfrm rot="10800000">
            <a:off x="1160648" y="3981964"/>
            <a:ext cx="2264743" cy="32274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BCC3AA72-8B38-45F9-9D55-FC215C89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17493"/>
              </p:ext>
            </p:extLst>
          </p:nvPr>
        </p:nvGraphicFramePr>
        <p:xfrm>
          <a:off x="6790186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D0580443-9073-4FCF-AAB5-CF8D679D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84591"/>
              </p:ext>
            </p:extLst>
          </p:nvPr>
        </p:nvGraphicFramePr>
        <p:xfrm>
          <a:off x="8211977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90" name="Conexão reta unidirecional 89">
            <a:extLst>
              <a:ext uri="{FF2B5EF4-FFF2-40B4-BE49-F238E27FC236}">
                <a16:creationId xmlns:a16="http://schemas.microsoft.com/office/drawing/2014/main" id="{0DAECBED-07A0-46DF-B9C9-C4DA77139D5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798186" y="5596003"/>
            <a:ext cx="41379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ela 93">
            <a:extLst>
              <a:ext uri="{FF2B5EF4-FFF2-40B4-BE49-F238E27FC236}">
                <a16:creationId xmlns:a16="http://schemas.microsoft.com/office/drawing/2014/main" id="{564A77C8-827D-4180-9446-FAC6960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0094"/>
              </p:ext>
            </p:extLst>
          </p:nvPr>
        </p:nvGraphicFramePr>
        <p:xfrm>
          <a:off x="5229642" y="4093368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em.</a:t>
                      </a:r>
                      <a:r>
                        <a:rPr lang="pt-PT" sz="26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/</a:t>
                      </a:r>
                      <a:r>
                        <a:rPr lang="pt-PT" sz="26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est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0181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95" name="Tabela 94">
            <a:extLst>
              <a:ext uri="{FF2B5EF4-FFF2-40B4-BE49-F238E27FC236}">
                <a16:creationId xmlns:a16="http://schemas.microsoft.com/office/drawing/2014/main" id="{053479E4-E092-40B2-89F1-734F63160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32940"/>
              </p:ext>
            </p:extLst>
          </p:nvPr>
        </p:nvGraphicFramePr>
        <p:xfrm>
          <a:off x="6790186" y="4102604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6" name="Tabela 95">
            <a:extLst>
              <a:ext uri="{FF2B5EF4-FFF2-40B4-BE49-F238E27FC236}">
                <a16:creationId xmlns:a16="http://schemas.microsoft.com/office/drawing/2014/main" id="{DF29813C-F7A1-432B-91F1-77B2FA5ED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15852"/>
              </p:ext>
            </p:extLst>
          </p:nvPr>
        </p:nvGraphicFramePr>
        <p:xfrm>
          <a:off x="8211977" y="4097193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8807C072-388D-44C8-AE30-5DF246BD1E2F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7798186" y="4442730"/>
            <a:ext cx="413791" cy="541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unidirecional 99">
            <a:extLst>
              <a:ext uri="{FF2B5EF4-FFF2-40B4-BE49-F238E27FC236}">
                <a16:creationId xmlns:a16="http://schemas.microsoft.com/office/drawing/2014/main" id="{B9C86EF7-CC4B-4341-BD54-566C8329CC33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6237642" y="4444424"/>
            <a:ext cx="552544" cy="371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xão reta unidirecional 102">
            <a:extLst>
              <a:ext uri="{FF2B5EF4-FFF2-40B4-BE49-F238E27FC236}">
                <a16:creationId xmlns:a16="http://schemas.microsoft.com/office/drawing/2014/main" id="{C89E7AD7-9C9B-44B3-81E3-C10F7FFAA8D8}"/>
              </a:ext>
            </a:extLst>
          </p:cNvPr>
          <p:cNvCxnSpPr>
            <a:cxnSpLocks/>
            <a:stCxn id="14" idx="3"/>
            <a:endCxn id="88" idx="1"/>
          </p:cNvCxnSpPr>
          <p:nvPr/>
        </p:nvCxnSpPr>
        <p:spPr>
          <a:xfrm>
            <a:off x="4669392" y="5590307"/>
            <a:ext cx="2120794" cy="56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179335"/>
                  </p:ext>
                </p:extLst>
              </p:nvPr>
            </p:nvGraphicFramePr>
            <p:xfrm>
              <a:off x="1077951" y="5033641"/>
              <a:ext cx="1085554" cy="9488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51" y="5033641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767D0E3-D403-4998-A916-EBD291B80F34}"/>
              </a:ext>
            </a:extLst>
          </p:cNvPr>
          <p:cNvSpPr txBox="1"/>
          <p:nvPr/>
        </p:nvSpPr>
        <p:spPr>
          <a:xfrm>
            <a:off x="-6144" y="5944235"/>
            <a:ext cx="32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</p:spTree>
    <p:extLst>
      <p:ext uri="{BB962C8B-B14F-4D97-AF65-F5344CB8AC3E}">
        <p14:creationId xmlns:p14="http://schemas.microsoft.com/office/powerpoint/2010/main" val="392052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6B7099-D5C1-4D53-A9AD-5E1D465B7650}"/>
              </a:ext>
            </a:extLst>
          </p:cNvPr>
          <p:cNvSpPr/>
          <p:nvPr/>
        </p:nvSpPr>
        <p:spPr>
          <a:xfrm>
            <a:off x="249382" y="1175941"/>
            <a:ext cx="6003643" cy="4815501"/>
          </a:xfrm>
          <a:prstGeom prst="rect">
            <a:avLst/>
          </a:prstGeom>
          <a:solidFill>
            <a:srgbClr val="00808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Contabilidade Orçamental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28504A-44A2-4F4E-9CD5-052A7C475C4A}"/>
              </a:ext>
            </a:extLst>
          </p:cNvPr>
          <p:cNvSpPr/>
          <p:nvPr/>
        </p:nvSpPr>
        <p:spPr>
          <a:xfrm>
            <a:off x="593448" y="1767930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01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03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de períodos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651F6D5-F5C9-4406-882C-04B775A5D6EB}"/>
              </a:ext>
            </a:extLst>
          </p:cNvPr>
          <p:cNvSpPr/>
          <p:nvPr/>
        </p:nvSpPr>
        <p:spPr>
          <a:xfrm>
            <a:off x="6539343" y="1175940"/>
            <a:ext cx="3105205" cy="4815501"/>
          </a:xfrm>
          <a:prstGeom prst="rect">
            <a:avLst/>
          </a:prstGeom>
          <a:solidFill>
            <a:srgbClr val="008080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45A6A1-0395-477D-9725-EC80BC5C8998}"/>
              </a:ext>
            </a:extLst>
          </p:cNvPr>
          <p:cNvSpPr/>
          <p:nvPr/>
        </p:nvSpPr>
        <p:spPr>
          <a:xfrm>
            <a:off x="6983186" y="1767930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16.xx.xx)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BDDC10-170F-40BC-BAFC-F5E2AF2C9695}"/>
              </a:ext>
            </a:extLst>
          </p:cNvPr>
          <p:cNvSpPr/>
          <p:nvPr/>
        </p:nvSpPr>
        <p:spPr>
          <a:xfrm>
            <a:off x="589204" y="3184858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02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04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de períodos futuros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F43878-9EF5-44B3-AED6-9CB4A71BFAD2}"/>
              </a:ext>
            </a:extLst>
          </p:cNvPr>
          <p:cNvSpPr/>
          <p:nvPr/>
        </p:nvSpPr>
        <p:spPr>
          <a:xfrm>
            <a:off x="6983186" y="318485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despesa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11.xx.xx)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2EE2AF-8A7F-46DA-BB6D-AF2236C49CFE}"/>
              </a:ext>
            </a:extLst>
          </p:cNvPr>
          <p:cNvSpPr/>
          <p:nvPr/>
        </p:nvSpPr>
        <p:spPr>
          <a:xfrm>
            <a:off x="589204" y="4591756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Operações de tesouraria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07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Operações de tesouraria	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5EB804A-7E14-43D4-A0B1-D4F44C21715B}"/>
              </a:ext>
            </a:extLst>
          </p:cNvPr>
          <p:cNvSpPr/>
          <p:nvPr/>
        </p:nvSpPr>
        <p:spPr>
          <a:xfrm>
            <a:off x="6983186" y="458737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Extraorçamental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(17.xx.xx) –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(12.xx.xx) - Despesa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990601" y="6152105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http://www.cnc.min-financas.pt/pdf/SNC_AP/MANUAL%20DE%20IMPLEMENTACAO_SNC_AP_Versao2_HomologadoSEO.pdf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DB298-11AA-4A72-8670-9C3F0216543E}"/>
              </a:ext>
            </a:extLst>
          </p:cNvPr>
          <p:cNvSpPr txBox="1"/>
          <p:nvPr/>
        </p:nvSpPr>
        <p:spPr>
          <a:xfrm>
            <a:off x="596903" y="131826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b="1"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Contabilidade Orçamental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2B101C-1731-4EED-8C57-F6C2AC6F3E28}"/>
              </a:ext>
            </a:extLst>
          </p:cNvPr>
          <p:cNvSpPr txBox="1"/>
          <p:nvPr/>
        </p:nvSpPr>
        <p:spPr>
          <a:xfrm>
            <a:off x="6500013" y="1299604"/>
            <a:ext cx="31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Classificação Económica</a:t>
            </a:r>
          </a:p>
        </p:txBody>
      </p:sp>
    </p:spTree>
    <p:extLst>
      <p:ext uri="{BB962C8B-B14F-4D97-AF65-F5344CB8AC3E}">
        <p14:creationId xmlns:p14="http://schemas.microsoft.com/office/powerpoint/2010/main" val="22184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inconsistências nos mapas S3CP</a:t>
            </a:r>
          </a:p>
        </p:txBody>
      </p:sp>
    </p:spTree>
    <p:extLst>
      <p:ext uri="{BB962C8B-B14F-4D97-AF65-F5344CB8AC3E}">
        <p14:creationId xmlns:p14="http://schemas.microsoft.com/office/powerpoint/2010/main" val="427186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640089-F2B8-4690-A4AA-F274601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28" y="1343462"/>
            <a:ext cx="7232474" cy="43820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0D3746-0B49-4E7C-B0E3-E9CFA1AB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9" y="5889164"/>
            <a:ext cx="8132100" cy="83231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4FE2EB0-2D69-4359-98CC-A3FC83B66F96}"/>
              </a:ext>
            </a:extLst>
          </p:cNvPr>
          <p:cNvSpPr/>
          <p:nvPr/>
        </p:nvSpPr>
        <p:spPr>
          <a:xfrm>
            <a:off x="584834" y="1343461"/>
            <a:ext cx="1300235" cy="43820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A importância da Chave Orçamental em SNC-AP</a:t>
            </a:r>
          </a:p>
        </p:txBody>
      </p:sp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59F9435F-7FBB-4321-B460-E2DCABF9D81B}"/>
              </a:ext>
            </a:extLst>
          </p:cNvPr>
          <p:cNvSpPr/>
          <p:nvPr/>
        </p:nvSpPr>
        <p:spPr>
          <a:xfrm>
            <a:off x="7341810" y="4586068"/>
            <a:ext cx="182882" cy="225084"/>
          </a:xfrm>
          <a:prstGeom prst="leftArrow">
            <a:avLst/>
          </a:prstGeom>
          <a:solidFill>
            <a:srgbClr val="EC9D2E"/>
          </a:solidFill>
          <a:ln>
            <a:solidFill>
              <a:srgbClr val="EC9D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2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E1274-4140-4D15-945F-1C5B978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9" y="1164106"/>
            <a:ext cx="9562553" cy="51708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8F5A938-27ED-4B09-ADF9-031E84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5946730"/>
            <a:ext cx="326352" cy="3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Conferência do processamento de vencimentos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017" y="1968792"/>
            <a:ext cx="67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0089 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r>
              <a:rPr lang="en-US" sz="2400" b="1" dirty="0">
                <a:solidFill>
                  <a:srgbClr val="414240"/>
                </a:solidFill>
              </a:rPr>
              <a:t> e </a:t>
            </a:r>
            <a:r>
              <a:rPr lang="en-US" sz="2400" b="1" dirty="0" err="1">
                <a:solidFill>
                  <a:srgbClr val="414240"/>
                </a:solidFill>
              </a:rPr>
              <a:t>Encargos</a:t>
            </a:r>
            <a:r>
              <a:rPr lang="en-US" sz="2400" b="1" dirty="0">
                <a:solidFill>
                  <a:srgbClr val="414240"/>
                </a:solidFill>
              </a:rPr>
              <a:t> da </a:t>
            </a:r>
            <a:r>
              <a:rPr lang="en-US" sz="2400" b="1" dirty="0" err="1">
                <a:solidFill>
                  <a:srgbClr val="414240"/>
                </a:solidFill>
              </a:rPr>
              <a:t>entidade</a:t>
            </a:r>
            <a:r>
              <a:rPr lang="en-US" sz="2400" b="1" dirty="0">
                <a:solidFill>
                  <a:srgbClr val="414240"/>
                </a:solidFill>
              </a:rPr>
              <a:t> patronal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678" y="2617340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0127 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678" y="3267672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0128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691" y="3894951"/>
            <a:ext cx="335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0500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691" y="447259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0094  </a:t>
            </a:r>
            <a:r>
              <a:rPr lang="en-US" sz="2400" b="1" dirty="0" err="1">
                <a:solidFill>
                  <a:srgbClr val="414240"/>
                </a:solidFill>
              </a:rPr>
              <a:t>Negativos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6629" y="223672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4218" y="5044842"/>
            <a:ext cx="4055533" cy="0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217" y="5050247"/>
            <a:ext cx="40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14240"/>
                </a:solidFill>
              </a:rPr>
              <a:t>0034  </a:t>
            </a:r>
            <a:r>
              <a:rPr lang="en-US" sz="2400" b="1" dirty="0" err="1">
                <a:solidFill>
                  <a:srgbClr val="414240"/>
                </a:solidFill>
              </a:rPr>
              <a:t>Totais</a:t>
            </a:r>
            <a:r>
              <a:rPr lang="en-US" sz="2400" b="1" dirty="0">
                <a:solidFill>
                  <a:srgbClr val="414240"/>
                </a:solidFill>
              </a:rPr>
              <a:t> dos </a:t>
            </a:r>
            <a:r>
              <a:rPr lang="en-US" sz="2400" b="1" dirty="0" err="1">
                <a:solidFill>
                  <a:srgbClr val="414240"/>
                </a:solidFill>
              </a:rPr>
              <a:t>Movimentos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Processados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Patronato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691" y="2662442"/>
            <a:ext cx="2312959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2678" y="3910382"/>
            <a:ext cx="2972274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448559" y="199571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48559" y="267854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6628" y="2942290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3024" y="339090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37935" y="351026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446265" y="3915940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4183" y="4178241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1677" y="456583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59924" y="512900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376934" y="2535158"/>
            <a:ext cx="5504506" cy="2654283"/>
            <a:chOff x="4376934" y="2246747"/>
            <a:chExt cx="5504506" cy="2654283"/>
          </a:xfrm>
        </p:grpSpPr>
        <p:grpSp>
          <p:nvGrpSpPr>
            <p:cNvPr id="41" name="Group 40"/>
            <p:cNvGrpSpPr/>
            <p:nvPr/>
          </p:nvGrpSpPr>
          <p:grpSpPr>
            <a:xfrm>
              <a:off x="4389797" y="3414921"/>
              <a:ext cx="5386811" cy="1486109"/>
              <a:chOff x="0" y="-2"/>
              <a:chExt cx="5386811" cy="14861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19"/>
              <a:stretch/>
            </p:blipFill>
            <p:spPr>
              <a:xfrm>
                <a:off x="0" y="0"/>
                <a:ext cx="1593410" cy="148610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5" r="45189"/>
              <a:stretch/>
            </p:blipFill>
            <p:spPr>
              <a:xfrm>
                <a:off x="1539087" y="0"/>
                <a:ext cx="1865015" cy="1486107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9" r="21068"/>
              <a:stretch/>
            </p:blipFill>
            <p:spPr>
              <a:xfrm>
                <a:off x="3395049" y="0"/>
                <a:ext cx="688063" cy="148610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7" r="12482"/>
              <a:stretch/>
            </p:blipFill>
            <p:spPr>
              <a:xfrm>
                <a:off x="4083112" y="-1"/>
                <a:ext cx="615636" cy="1486107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50" r="517"/>
              <a:stretch/>
            </p:blipFill>
            <p:spPr>
              <a:xfrm>
                <a:off x="4698748" y="-2"/>
                <a:ext cx="688063" cy="1486107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376934" y="2246747"/>
              <a:ext cx="5504506" cy="1278835"/>
              <a:chOff x="0" y="1756372"/>
              <a:chExt cx="5504506" cy="127883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3" r="63138" b="1"/>
              <a:stretch/>
            </p:blipFill>
            <p:spPr>
              <a:xfrm>
                <a:off x="0" y="1756372"/>
                <a:ext cx="3557258" cy="116264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3" t="2363" r="2227" b="1"/>
              <a:stretch/>
            </p:blipFill>
            <p:spPr>
              <a:xfrm>
                <a:off x="4083112" y="1872558"/>
                <a:ext cx="1421394" cy="1162649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4389797" y="2430457"/>
            <a:ext cx="5386811" cy="2698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áfico 8" descr="Anterior">
            <a:extLst>
              <a:ext uri="{FF2B5EF4-FFF2-40B4-BE49-F238E27FC236}">
                <a16:creationId xmlns:a16="http://schemas.microsoft.com/office/drawing/2014/main" id="{49D08FB4-7CF5-4D7E-8FF1-F5BBCC56E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16843">
            <a:off x="3957459" y="5269875"/>
            <a:ext cx="900991" cy="6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928E3E-5F3F-47F7-8BFB-C56ABB5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1129407"/>
            <a:ext cx="9596477" cy="3583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F1C5BD-F85B-4180-91D4-E31413C4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" y="4790204"/>
            <a:ext cx="8775778" cy="1863656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5A26E3E0-3469-4C3C-B1D6-453B0C8D82C5}"/>
              </a:ext>
            </a:extLst>
          </p:cNvPr>
          <p:cNvSpPr/>
          <p:nvPr/>
        </p:nvSpPr>
        <p:spPr>
          <a:xfrm>
            <a:off x="9073666" y="3488787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69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5763B9A-4C89-4806-BB3B-C7ED07B0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3" y="1151764"/>
            <a:ext cx="9524711" cy="413768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3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95DFED-4E95-493C-A006-6E8028E8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4823640"/>
            <a:ext cx="326352" cy="3682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00F2-1464-4307-AB76-5A949BCD4C51}"/>
              </a:ext>
            </a:extLst>
          </p:cNvPr>
          <p:cNvSpPr txBox="1"/>
          <p:nvPr/>
        </p:nvSpPr>
        <p:spPr>
          <a:xfrm>
            <a:off x="1397621" y="5416062"/>
            <a:ext cx="835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 correspondência entre classificação económica (DL n.º 26/2002, de 14 de fevereiro) e as rubricas das demonstrações orçamentais do SNC-AP (DOREC, DODES e DDORC), podem sofrer alterações de ano para ano.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2E770-2A8F-4018-BB7C-F0A36CB4B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BAA51-C2FB-4FE3-A6CC-95DE23A9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0" y="1249093"/>
            <a:ext cx="4631970" cy="3955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47D7A-26DE-4259-AC85-6BA67F25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7" y="1249093"/>
            <a:ext cx="4626772" cy="3955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A50774-0E5A-4E57-AC43-573D4848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67" y="4230752"/>
            <a:ext cx="488633" cy="4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158423-764C-40E7-8274-557E43B5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5" y="4230752"/>
            <a:ext cx="483869" cy="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B5EAF2-4D92-4B3A-87CA-FC823F685906}"/>
              </a:ext>
            </a:extLst>
          </p:cNvPr>
          <p:cNvSpPr txBox="1"/>
          <p:nvPr/>
        </p:nvSpPr>
        <p:spPr>
          <a:xfrm>
            <a:off x="1397621" y="5416062"/>
            <a:ext cx="835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Sempre que existe a necessidade de criar um novo CE (tipologias específicas) ou desdobrar um CE, é necessário indicar a Rubrica Orçamental do SNC-AP, para garantir: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4E3169-811A-437A-AB7A-993BFA82A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3B2841-70DE-4112-AAE7-9609FCB47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9" y="6075533"/>
            <a:ext cx="2629107" cy="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2FD509-3997-4C24-94FB-B2190F2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2" y="1109831"/>
            <a:ext cx="9199417" cy="533993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31435" y="6139976"/>
            <a:ext cx="326352" cy="36829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E62B9E9-91B9-494C-966E-7E59A41B9653}"/>
              </a:ext>
            </a:extLst>
          </p:cNvPr>
          <p:cNvSpPr/>
          <p:nvPr/>
        </p:nvSpPr>
        <p:spPr>
          <a:xfrm>
            <a:off x="3826410" y="5458265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C08D6716-4315-464E-8009-6695B63D86CF}"/>
              </a:ext>
            </a:extLst>
          </p:cNvPr>
          <p:cNvSpPr/>
          <p:nvPr/>
        </p:nvSpPr>
        <p:spPr>
          <a:xfrm>
            <a:off x="9525000" y="5453491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274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7C5D8F-F219-4506-AF32-D314CA5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2775"/>
            <a:ext cx="9193574" cy="52839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81289" y="5380320"/>
            <a:ext cx="326352" cy="36829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3BF51BD1-7A32-47E8-AEC0-1E95B78DA376}"/>
              </a:ext>
            </a:extLst>
          </p:cNvPr>
          <p:cNvSpPr/>
          <p:nvPr/>
        </p:nvSpPr>
        <p:spPr>
          <a:xfrm>
            <a:off x="9525000" y="3411938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4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CAA07E-9548-4E34-BC6B-182B0D44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31" y="1181104"/>
            <a:ext cx="7750770" cy="52158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96F21F-ED65-4564-8B54-EA0F64D5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5" y="5837694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D31978-B29A-4CBB-AFDE-B26E4688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8" y="6396990"/>
            <a:ext cx="3209324" cy="4161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EBF61-1FD9-4892-A0DE-34AFF173EC41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C9C21F-7E46-4E14-BD2B-12D535AA60C3}"/>
              </a:ext>
            </a:extLst>
          </p:cNvPr>
          <p:cNvSpPr txBox="1"/>
          <p:nvPr/>
        </p:nvSpPr>
        <p:spPr>
          <a:xfrm>
            <a:off x="2451448" y="5023863"/>
            <a:ext cx="78274" cy="2308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pt-PT" sz="900" dirty="0"/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B2397B-E687-4A00-B4A1-091FDC452A06}"/>
              </a:ext>
            </a:extLst>
          </p:cNvPr>
          <p:cNvSpPr txBox="1"/>
          <p:nvPr/>
        </p:nvSpPr>
        <p:spPr>
          <a:xfrm>
            <a:off x="3037922" y="5023863"/>
            <a:ext cx="78274" cy="2308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pt-PT" sz="900" dirty="0"/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936948-FB7D-4328-B2CF-AAD42C5AFB60}"/>
              </a:ext>
            </a:extLst>
          </p:cNvPr>
          <p:cNvSpPr txBox="1"/>
          <p:nvPr/>
        </p:nvSpPr>
        <p:spPr>
          <a:xfrm>
            <a:off x="3037922" y="5384301"/>
            <a:ext cx="78274" cy="19236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0" rtlCol="0">
            <a:spAutoFit/>
          </a:bodyPr>
          <a:lstStyle/>
          <a:p>
            <a:r>
              <a:rPr lang="pt-PT" sz="950" dirty="0"/>
              <a:t>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2C298C3-BEE0-4BDE-BF2E-BFF6B5F5B8BA}"/>
              </a:ext>
            </a:extLst>
          </p:cNvPr>
          <p:cNvSpPr txBox="1"/>
          <p:nvPr/>
        </p:nvSpPr>
        <p:spPr>
          <a:xfrm>
            <a:off x="1856080" y="5384301"/>
            <a:ext cx="78274" cy="19236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0" rtlCol="0">
            <a:spAutoFit/>
          </a:bodyPr>
          <a:lstStyle/>
          <a:p>
            <a:r>
              <a:rPr lang="pt-PT" sz="950" dirty="0"/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A401536-2EE4-4C38-A7CB-3F5EFB9499D6}"/>
              </a:ext>
            </a:extLst>
          </p:cNvPr>
          <p:cNvSpPr txBox="1"/>
          <p:nvPr/>
        </p:nvSpPr>
        <p:spPr>
          <a:xfrm>
            <a:off x="1852522" y="5615221"/>
            <a:ext cx="78274" cy="138499"/>
          </a:xfrm>
          <a:prstGeom prst="rect">
            <a:avLst/>
          </a:prstGeom>
          <a:solidFill>
            <a:srgbClr val="DDEBF7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t-PT" sz="900" b="1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17453E-A152-435B-94BE-2511D7638934}"/>
              </a:ext>
            </a:extLst>
          </p:cNvPr>
          <p:cNvSpPr txBox="1"/>
          <p:nvPr/>
        </p:nvSpPr>
        <p:spPr>
          <a:xfrm>
            <a:off x="2458564" y="5608105"/>
            <a:ext cx="78274" cy="146194"/>
          </a:xfrm>
          <a:prstGeom prst="rect">
            <a:avLst/>
          </a:prstGeom>
          <a:solidFill>
            <a:srgbClr val="DDEBF7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t-PT" sz="95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50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6E9358-7D13-4DFA-BE90-4472848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7" y="1154399"/>
            <a:ext cx="7919579" cy="5247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2BFDD3-751A-4123-8626-A5F716B9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2" y="5884738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4752A2-8757-4E63-9629-BDF932C1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32" y="6329888"/>
            <a:ext cx="3209324" cy="4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Mapas de Execução Orçamental</a:t>
            </a:r>
          </a:p>
        </p:txBody>
      </p:sp>
    </p:spTree>
    <p:extLst>
      <p:ext uri="{BB962C8B-B14F-4D97-AF65-F5344CB8AC3E}">
        <p14:creationId xmlns:p14="http://schemas.microsoft.com/office/powerpoint/2010/main" val="82869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98CD1A-A918-420C-B31C-ED351C10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r="3224" b="3083"/>
          <a:stretch/>
        </p:blipFill>
        <p:spPr>
          <a:xfrm>
            <a:off x="2405576" y="1105325"/>
            <a:ext cx="4936234" cy="5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60BAF-70E8-45C4-A04B-63D41E3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968"/>
            <a:ext cx="9906000" cy="35899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37B35C-22AD-4E3D-893B-C201CDBA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4" y="1141866"/>
            <a:ext cx="4385077" cy="16465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35799F-BF02-4996-B8D6-F1DC8CD3A329}"/>
              </a:ext>
            </a:extLst>
          </p:cNvPr>
          <p:cNvSpPr txBox="1"/>
          <p:nvPr/>
        </p:nvSpPr>
        <p:spPr>
          <a:xfrm>
            <a:off x="7126837" y="1595819"/>
            <a:ext cx="2658795" cy="954107"/>
          </a:xfrm>
          <a:prstGeom prst="rect">
            <a:avLst/>
          </a:prstGeom>
          <a:noFill/>
          <a:ln w="47625">
            <a:solidFill>
              <a:srgbClr val="0FBD45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/>
              <a:t>DOREC-008:</a:t>
            </a:r>
          </a:p>
          <a:p>
            <a:r>
              <a:rPr lang="pt-PT" sz="1400" dirty="0"/>
              <a:t>0151-Liquidações transitadas</a:t>
            </a:r>
          </a:p>
          <a:p>
            <a:r>
              <a:rPr lang="pt-PT" sz="1400" dirty="0"/>
              <a:t>0161-Liquidações </a:t>
            </a:r>
            <a:r>
              <a:rPr lang="pt-PT" sz="1400" dirty="0" err="1"/>
              <a:t>trans</a:t>
            </a:r>
            <a:r>
              <a:rPr lang="pt-PT" sz="1400" dirty="0"/>
              <a:t>. Anuladas</a:t>
            </a:r>
          </a:p>
          <a:p>
            <a:r>
              <a:rPr lang="pt-PT" sz="1400" dirty="0"/>
              <a:t>0173-Recebimentos diferidos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24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</a:t>
            </a:fld>
            <a:endParaRPr lang="pt-PT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C8174CC3-87E5-499A-9506-677C105A4EA7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AF2071E-89AF-4130-ADAC-DCF18E47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AECB78C9-D06F-427A-B13E-022483B8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816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902485-9025-4A98-8633-A862852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725676"/>
            <a:ext cx="9570660" cy="2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0355B6-DA4E-4C8B-A3B9-25222D37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796"/>
            <a:ext cx="9906000" cy="3175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F43A4A-169A-4AD9-8B1F-C8C56C49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44" y="1126041"/>
            <a:ext cx="3995078" cy="20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72" y="1716258"/>
            <a:ext cx="4629169" cy="3826413"/>
          </a:xfrm>
        </p:spPr>
        <p:txBody>
          <a:bodyPr>
            <a:normAutofit fontScale="90000"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Processo de conferência dos mapas orçamentais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(Sugestão)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7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3CE7FD-B4EA-4BC5-95AC-5156578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83832"/>
            <a:ext cx="3247563" cy="2337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3059C3-F153-435A-B2D6-A0CD31BD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51" y="1949642"/>
            <a:ext cx="4345111" cy="1968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715DD0-DE0C-4750-9F6C-E1B919BFF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1"/>
          <a:stretch/>
        </p:blipFill>
        <p:spPr>
          <a:xfrm>
            <a:off x="5011964" y="4432906"/>
            <a:ext cx="4345111" cy="18346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5BE3D-3100-4264-A4DB-AB4C0B78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5" y="4432906"/>
            <a:ext cx="4447713" cy="191522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6DDD08-30B4-4B5B-A54A-978F6F38FA10}"/>
              </a:ext>
            </a:extLst>
          </p:cNvPr>
          <p:cNvSpPr/>
          <p:nvPr/>
        </p:nvSpPr>
        <p:spPr>
          <a:xfrm>
            <a:off x="464427" y="1688960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24E6F7-364F-477B-90AA-A898DFF205B1}"/>
              </a:ext>
            </a:extLst>
          </p:cNvPr>
          <p:cNvSpPr/>
          <p:nvPr/>
        </p:nvSpPr>
        <p:spPr>
          <a:xfrm>
            <a:off x="5063434" y="1631869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63A7D3-E167-459E-8D7C-06E5A5E1FF60}"/>
              </a:ext>
            </a:extLst>
          </p:cNvPr>
          <p:cNvSpPr/>
          <p:nvPr/>
        </p:nvSpPr>
        <p:spPr>
          <a:xfrm>
            <a:off x="5000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36A6-EBF5-4131-8241-317FEFC6BD51}"/>
              </a:ext>
            </a:extLst>
          </p:cNvPr>
          <p:cNvSpPr/>
          <p:nvPr/>
        </p:nvSpPr>
        <p:spPr>
          <a:xfrm>
            <a:off x="464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8236907" y="1478953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Processo de produção dos ficheiros CSV</a:t>
            </a:r>
          </a:p>
        </p:txBody>
      </p:sp>
    </p:spTree>
    <p:extLst>
      <p:ext uri="{BB962C8B-B14F-4D97-AF65-F5344CB8AC3E}">
        <p14:creationId xmlns:p14="http://schemas.microsoft.com/office/powerpoint/2010/main" val="379203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14E70D-EDF8-4160-B3C1-AC7225C8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0" y="1529094"/>
            <a:ext cx="8213776" cy="53289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7864007" y="1770509"/>
            <a:ext cx="1913039" cy="620998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Balancete de Razão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2655F-2FA1-4452-9D12-53767E91C239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</p:spTree>
    <p:extLst>
      <p:ext uri="{BB962C8B-B14F-4D97-AF65-F5344CB8AC3E}">
        <p14:creationId xmlns:p14="http://schemas.microsoft.com/office/powerpoint/2010/main" val="214670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105673"/>
            <a:ext cx="94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, validar os totais dos mapas orçamentais com o balancete, neste caso </a:t>
            </a:r>
            <a:r>
              <a:rPr lang="pt-PT" b="1" dirty="0"/>
              <a:t>DOREC</a:t>
            </a:r>
            <a:r>
              <a:rPr lang="pt-PT" dirty="0"/>
              <a:t> </a:t>
            </a:r>
            <a:r>
              <a:rPr lang="pt-PT" i="1" dirty="0" err="1"/>
              <a:t>vs</a:t>
            </a:r>
            <a:r>
              <a:rPr lang="pt-PT" dirty="0"/>
              <a:t> </a:t>
            </a:r>
            <a:r>
              <a:rPr lang="pt-PT" b="1" dirty="0"/>
              <a:t>Balancete de Razão Geral</a:t>
            </a:r>
            <a:r>
              <a:rPr lang="pt-PT" dirty="0"/>
              <a:t>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B239B69-ECB3-409D-BE96-6758C4451B52}"/>
              </a:ext>
            </a:extLst>
          </p:cNvPr>
          <p:cNvSpPr/>
          <p:nvPr/>
        </p:nvSpPr>
        <p:spPr>
          <a:xfrm>
            <a:off x="4040973" y="5765288"/>
            <a:ext cx="500729" cy="331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CEE509-FB6C-4C79-BFAC-AED3C59DC28D}"/>
              </a:ext>
            </a:extLst>
          </p:cNvPr>
          <p:cNvSpPr txBox="1"/>
          <p:nvPr/>
        </p:nvSpPr>
        <p:spPr>
          <a:xfrm>
            <a:off x="89612" y="6171686"/>
            <a:ext cx="93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das liquidações transitadas!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8D550F-833A-450C-B5A7-3068878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" y="1911920"/>
            <a:ext cx="9814043" cy="38404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FBD6E6-12CC-4180-BDE7-9EA51F2910B9}"/>
              </a:ext>
            </a:extLst>
          </p:cNvPr>
          <p:cNvSpPr/>
          <p:nvPr/>
        </p:nvSpPr>
        <p:spPr>
          <a:xfrm>
            <a:off x="7906043" y="1492561"/>
            <a:ext cx="1914025" cy="3765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DOREC</a:t>
            </a:r>
          </a:p>
        </p:txBody>
      </p:sp>
    </p:spTree>
    <p:extLst>
      <p:ext uri="{BB962C8B-B14F-4D97-AF65-F5344CB8AC3E}">
        <p14:creationId xmlns:p14="http://schemas.microsoft.com/office/powerpoint/2010/main" val="17577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1689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77B8C-28A4-42F1-BF57-B1CDAAB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96" y="1494375"/>
            <a:ext cx="6952623" cy="5227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1C0B3A9-CA27-4FC9-BCA7-74BD73C9ED6B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DOREC</a:t>
            </a:r>
          </a:p>
        </p:txBody>
      </p:sp>
    </p:spTree>
    <p:extLst>
      <p:ext uri="{BB962C8B-B14F-4D97-AF65-F5344CB8AC3E}">
        <p14:creationId xmlns:p14="http://schemas.microsoft.com/office/powerpoint/2010/main" val="234770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255974" y="1077621"/>
            <a:ext cx="95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 validar os totais dos mapas orçamentais com o balancete.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F09B7C-8545-4FC0-AF5C-28C428F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2034491"/>
            <a:ext cx="9706708" cy="3284303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88EB4428-DCE7-44E8-A393-E2BC620A6ED4}"/>
              </a:ext>
            </a:extLst>
          </p:cNvPr>
          <p:cNvSpPr/>
          <p:nvPr/>
        </p:nvSpPr>
        <p:spPr>
          <a:xfrm>
            <a:off x="2039814" y="5318794"/>
            <a:ext cx="436099" cy="322351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CEB7F-59E9-4C9C-B047-1B3DD6A9BC5D}"/>
              </a:ext>
            </a:extLst>
          </p:cNvPr>
          <p:cNvSpPr txBox="1"/>
          <p:nvPr/>
        </p:nvSpPr>
        <p:spPr>
          <a:xfrm>
            <a:off x="1365150" y="5710021"/>
            <a:ext cx="730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de transição de saldos (obrigações) para o período seguinte (2017 para 2018)!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DCF44A-B235-4044-B179-00BA7CD11335}"/>
              </a:ext>
            </a:extLst>
          </p:cNvPr>
          <p:cNvSpPr/>
          <p:nvPr/>
        </p:nvSpPr>
        <p:spPr>
          <a:xfrm>
            <a:off x="7695029" y="1643264"/>
            <a:ext cx="2110156" cy="3567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DODES</a:t>
            </a:r>
          </a:p>
        </p:txBody>
      </p:sp>
    </p:spTree>
    <p:extLst>
      <p:ext uri="{BB962C8B-B14F-4D97-AF65-F5344CB8AC3E}">
        <p14:creationId xmlns:p14="http://schemas.microsoft.com/office/powerpoint/2010/main" val="182896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A4A91-645D-4045-AE3E-68A7B172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6" y="1277055"/>
            <a:ext cx="9455059" cy="38986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62D62F-EE9A-41ED-8B4D-D365C614FD19}"/>
              </a:ext>
            </a:extLst>
          </p:cNvPr>
          <p:cNvSpPr txBox="1"/>
          <p:nvPr/>
        </p:nvSpPr>
        <p:spPr>
          <a:xfrm>
            <a:off x="182880" y="5233174"/>
            <a:ext cx="953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 as rubricas </a:t>
            </a:r>
            <a:r>
              <a:rPr lang="pt-PT" b="1" dirty="0"/>
              <a:t>extraorçamentais</a:t>
            </a:r>
            <a:r>
              <a:rPr lang="pt-PT" dirty="0"/>
              <a:t> forem inseridas no orçamento, junto com as rubricas orçamentais, ao efetuar os movimentos de aprovação do orçamento, transferência para Previsões por Liquidar (RECEITA) e transferência para Dotações Disponíveis, os valores das rubricas extraorçamentais também vão ser transferidos!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A17E43-1136-42CE-A456-ACA986A46F67}"/>
              </a:ext>
            </a:extLst>
          </p:cNvPr>
          <p:cNvSpPr/>
          <p:nvPr/>
        </p:nvSpPr>
        <p:spPr>
          <a:xfrm>
            <a:off x="8123070" y="1287149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Orçamento</a:t>
            </a:r>
          </a:p>
        </p:txBody>
      </p:sp>
    </p:spTree>
    <p:extLst>
      <p:ext uri="{BB962C8B-B14F-4D97-AF65-F5344CB8AC3E}">
        <p14:creationId xmlns:p14="http://schemas.microsoft.com/office/powerpoint/2010/main" val="164261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7260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68A440-6984-4345-A9F9-B9A28B23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3" y="1498045"/>
            <a:ext cx="7756982" cy="19633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EC33EB-D92E-4C1D-93FF-DE96F1C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3" y="3573654"/>
            <a:ext cx="7756982" cy="299335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2E7A0C-B93F-4444-8124-6FD03C1C0341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DODES</a:t>
            </a:r>
          </a:p>
        </p:txBody>
      </p:sp>
    </p:spTree>
    <p:extLst>
      <p:ext uri="{BB962C8B-B14F-4D97-AF65-F5344CB8AC3E}">
        <p14:creationId xmlns:p14="http://schemas.microsoft.com/office/powerpoint/2010/main" val="30717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vencimentos.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5" y="4184681"/>
            <a:ext cx="2586707" cy="2586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F51E1-7BA2-49F0-BAC8-9329B705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47" y="1464439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196948" y="1077621"/>
            <a:ext cx="958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proceder à comparação entre os valores do </a:t>
            </a:r>
            <a:r>
              <a:rPr lang="pt-PT" b="1" dirty="0"/>
              <a:t>DDORC</a:t>
            </a:r>
            <a:r>
              <a:rPr lang="pt-PT" dirty="0"/>
              <a:t>, do </a:t>
            </a:r>
            <a:r>
              <a:rPr lang="pt-PT" b="1" dirty="0"/>
              <a:t>DOREC</a:t>
            </a:r>
            <a:r>
              <a:rPr lang="pt-PT" dirty="0"/>
              <a:t> e do </a:t>
            </a:r>
            <a:r>
              <a:rPr lang="pt-PT" b="1" dirty="0"/>
              <a:t>DODES</a:t>
            </a:r>
            <a:r>
              <a:rPr lang="pt-PT" dirty="0"/>
              <a:t>. A soma do total da receita, por fonte de financiamento, tem que coincidir com o total do DOREC, assim como a despesa com o DODES. </a:t>
            </a:r>
            <a:r>
              <a:rPr lang="pt-PT" b="1" dirty="0">
                <a:solidFill>
                  <a:srgbClr val="EC9D2E"/>
                </a:solidFill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CE7801-87C6-483F-8005-81E538A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2370343"/>
            <a:ext cx="9653453" cy="43511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0423BA-729C-4603-BAF2-012DD22E368A}"/>
              </a:ext>
            </a:extLst>
          </p:cNvPr>
          <p:cNvSpPr/>
          <p:nvPr/>
        </p:nvSpPr>
        <p:spPr>
          <a:xfrm>
            <a:off x="7520085" y="2020237"/>
            <a:ext cx="2228850" cy="35010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DDORC</a:t>
            </a:r>
          </a:p>
        </p:txBody>
      </p:sp>
    </p:spTree>
    <p:extLst>
      <p:ext uri="{BB962C8B-B14F-4D97-AF65-F5344CB8AC3E}">
        <p14:creationId xmlns:p14="http://schemas.microsoft.com/office/powerpoint/2010/main" val="201458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EE0D4-4880-4567-92AD-A64EB07D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4" y="1593852"/>
            <a:ext cx="9229725" cy="4762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F8591A-B75E-4907-958C-BB2C898DEB26}"/>
              </a:ext>
            </a:extLst>
          </p:cNvPr>
          <p:cNvSpPr/>
          <p:nvPr/>
        </p:nvSpPr>
        <p:spPr>
          <a:xfrm>
            <a:off x="7981557" y="1556235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DDORC</a:t>
            </a:r>
          </a:p>
        </p:txBody>
      </p:sp>
    </p:spTree>
    <p:extLst>
      <p:ext uri="{BB962C8B-B14F-4D97-AF65-F5344CB8AC3E}">
        <p14:creationId xmlns:p14="http://schemas.microsoft.com/office/powerpoint/2010/main" val="236133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ficheiros para Excel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C0004-28A5-441D-AD75-F2CA1611A2D0}"/>
              </a:ext>
            </a:extLst>
          </p:cNvPr>
          <p:cNvSpPr txBox="1"/>
          <p:nvPr/>
        </p:nvSpPr>
        <p:spPr>
          <a:xfrm>
            <a:off x="790113" y="1704513"/>
            <a:ext cx="8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 de Razão Geral 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Extratos por tipo de documento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Mapas orçamentais (S3CP)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Balancetes da Contabilidade Orçamental (receita e despesa)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D6F7B5-6DCB-43EE-9A99-26C492DF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1" y="427039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2711547"/>
            <a:ext cx="5486399" cy="1434905"/>
          </a:xfrm>
        </p:spPr>
        <p:txBody>
          <a:bodyPr>
            <a:norm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Ativos Não Correntes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40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B653EA-6EE5-4668-BE27-7CFDCE8E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7" y="1165819"/>
            <a:ext cx="9448143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19AA88-25AD-4108-B6D5-ADFC232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1173460"/>
            <a:ext cx="9444051" cy="52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EAC0F5-0C59-4E7E-B055-61ACA810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6" y="1191536"/>
            <a:ext cx="9355015" cy="50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1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8C44C1-6AAC-4BB7-8FC6-EFC6EB1B3CEF}"/>
              </a:ext>
            </a:extLst>
          </p:cNvPr>
          <p:cNvSpPr txBox="1"/>
          <p:nvPr/>
        </p:nvSpPr>
        <p:spPr>
          <a:xfrm>
            <a:off x="381000" y="1294228"/>
            <a:ext cx="918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As transações relacionadas com Ativos Não Correntes (AFT, AI, PI) registadas através de processos de execução orçamental (ciclo da receita e ciclo da despesa), são vertidas automaticamente nos mapas AFT, AI e PI). </a:t>
            </a:r>
          </a:p>
          <a:p>
            <a:pPr algn="just"/>
            <a:r>
              <a:rPr lang="pt-PT" dirty="0"/>
              <a:t>Exemplo: Compras e alienação de AFT.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Todas as transações que não são registadas por processos de execução orçamental (ciclo da receita e ciclo da despesa), têm </a:t>
            </a:r>
            <a:r>
              <a:rPr lang="pt-PT" b="1" dirty="0">
                <a:solidFill>
                  <a:srgbClr val="EC9D2E"/>
                </a:solidFill>
              </a:rPr>
              <a:t>obrigatoriamente</a:t>
            </a:r>
            <a:r>
              <a:rPr lang="pt-PT" dirty="0"/>
              <a:t> que ser registadas no menu de recolha de movimentos de Ativos Não Correntes: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F621EB-CA96-44E3-B785-F078273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069814"/>
            <a:ext cx="6353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B2673A-8BCC-4880-83C1-9218ACD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8" y="1209821"/>
            <a:ext cx="5148776" cy="2637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3393-90E8-4554-B572-44A3EED4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6" y="3981008"/>
            <a:ext cx="6680629" cy="27404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F2A3EC-2488-4224-B073-C285770B3F51}"/>
              </a:ext>
            </a:extLst>
          </p:cNvPr>
          <p:cNvSpPr txBox="1"/>
          <p:nvPr/>
        </p:nvSpPr>
        <p:spPr>
          <a:xfrm>
            <a:off x="5514535" y="1512747"/>
            <a:ext cx="3684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No menu de recolha de Ativos Não Correntes tem que se indicar o tipo de transação que se pretende registar. De acordo com o tipo de transação selecionado o mapa será corretamente preenchido com a natureza da transação.</a:t>
            </a:r>
          </a:p>
        </p:txBody>
      </p:sp>
    </p:spTree>
    <p:extLst>
      <p:ext uri="{BB962C8B-B14F-4D97-AF65-F5344CB8AC3E}">
        <p14:creationId xmlns:p14="http://schemas.microsoft.com/office/powerpoint/2010/main" val="4164609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69</a:t>
            </a:fld>
            <a:endParaRPr lang="pt-PT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42B38A-472D-455C-B0E4-84D997E4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5" y="166131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8" y="3311695"/>
            <a:ext cx="5629892" cy="32658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26582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32" y="1878733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39" y="2656715"/>
            <a:ext cx="43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Não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nem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4330" y="4220308"/>
            <a:ext cx="493024" cy="210809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5628" y="3353899"/>
            <a:ext cx="2417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 datas início devem ser as que pretendem que a funcionalidade passe a ficar disponível.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5628" y="4880249"/>
            <a:ext cx="268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Usar</a:t>
            </a:r>
            <a:r>
              <a:rPr lang="en-US" sz="1600" dirty="0"/>
              <a:t> a </a:t>
            </a:r>
            <a:r>
              <a:rPr lang="en-US" sz="1600" dirty="0" err="1"/>
              <a:t>entidade</a:t>
            </a:r>
            <a:r>
              <a:rPr lang="en-US" sz="1600" dirty="0"/>
              <a:t> 9990000110 para 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111, </a:t>
            </a:r>
            <a:r>
              <a:rPr lang="en-US" sz="1600" dirty="0" err="1"/>
              <a:t>mantendo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 da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110.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561" y="2656715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1: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C017ACA-A381-41F6-99A0-6EA7DA752E6D}"/>
              </a:ext>
            </a:extLst>
          </p:cNvPr>
          <p:cNvSpPr/>
          <p:nvPr/>
        </p:nvSpPr>
        <p:spPr>
          <a:xfrm>
            <a:off x="336951" y="5198013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8BAE20C-3E7D-41F8-A09A-39DF20014E1E}"/>
              </a:ext>
            </a:extLst>
          </p:cNvPr>
          <p:cNvSpPr/>
          <p:nvPr/>
        </p:nvSpPr>
        <p:spPr>
          <a:xfrm>
            <a:off x="329916" y="5449999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21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5EFA2-E6E0-4AE2-9209-93EC93BF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Obrigado a todos!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54BE5-E3E9-40F6-BFEF-214DDBBC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2" y="4616388"/>
            <a:ext cx="2008236" cy="20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44688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524" y="1754146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1" y="2344928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2: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588" y="2338450"/>
            <a:ext cx="44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e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1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1º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217" y="3188117"/>
            <a:ext cx="31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Parametrizar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6784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2º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2597" y="3097871"/>
            <a:ext cx="542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Associar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de </a:t>
            </a:r>
            <a:r>
              <a:rPr lang="en-US" sz="1600" dirty="0" err="1"/>
              <a:t>desconto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novas</a:t>
            </a:r>
            <a:r>
              <a:rPr lang="en-US" sz="1600" dirty="0"/>
              <a:t> </a:t>
            </a:r>
            <a:r>
              <a:rPr lang="en-US" sz="1600" dirty="0" err="1"/>
              <a:t>entidades</a:t>
            </a:r>
            <a:r>
              <a:rPr lang="en-US" sz="1600" dirty="0"/>
              <a:t> da </a:t>
            </a:r>
            <a:r>
              <a:rPr lang="en-US" sz="1600" dirty="0" err="1"/>
              <a:t>contabilidade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75" y="3675673"/>
            <a:ext cx="4822479" cy="2797506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595F25-485F-4924-A836-0FFDA4E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5" y="3522530"/>
            <a:ext cx="3702477" cy="3191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481" y="4144940"/>
            <a:ext cx="1392295" cy="281917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2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706" y="1908081"/>
            <a:ext cx="92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</a:rPr>
              <a:t>Notas</a:t>
            </a:r>
            <a:endParaRPr lang="en-US" sz="2000" dirty="0">
              <a:solidFill>
                <a:schemeClr val="accent6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8721" y="2362475"/>
            <a:ext cx="82296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812" y="2607402"/>
            <a:ext cx="86098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novo </a:t>
            </a:r>
            <a:r>
              <a:rPr lang="en-US" dirty="0" err="1"/>
              <a:t>calculo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As </a:t>
            </a:r>
            <a:r>
              <a:rPr lang="en-US" dirty="0" err="1"/>
              <a:t>entidades</a:t>
            </a:r>
            <a:r>
              <a:rPr lang="en-US" dirty="0"/>
              <a:t> de </a:t>
            </a:r>
            <a:r>
              <a:rPr lang="en-US" dirty="0" err="1"/>
              <a:t>desconto</a:t>
            </a:r>
            <a:r>
              <a:rPr lang="en-US" dirty="0"/>
              <a:t> : “</a:t>
            </a:r>
            <a:r>
              <a:rPr lang="en-US" dirty="0" err="1"/>
              <a:t>solicitadores</a:t>
            </a:r>
            <a:r>
              <a:rPr lang="en-US" dirty="0"/>
              <a:t>” e “</a:t>
            </a:r>
            <a:r>
              <a:rPr lang="en-US" dirty="0" err="1"/>
              <a:t>agentes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”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Outros. Ex: </a:t>
            </a:r>
            <a:r>
              <a:rPr lang="en-US" dirty="0" err="1"/>
              <a:t>estacionamentos</a:t>
            </a:r>
            <a:r>
              <a:rPr lang="en-US" dirty="0"/>
              <a:t>, </a:t>
            </a:r>
            <a:r>
              <a:rPr lang="en-US" dirty="0" err="1"/>
              <a:t>telemóveis</a:t>
            </a:r>
            <a:r>
              <a:rPr lang="en-US" dirty="0"/>
              <a:t>, etc.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4A9F4F-B719-4D4C-BEEB-AA2FD974C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55" y="4001201"/>
            <a:ext cx="7734043" cy="1899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32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MS">
      <a:dk1>
        <a:sysClr val="windowText" lastClr="000000"/>
      </a:dk1>
      <a:lt1>
        <a:sysClr val="window" lastClr="FFFFFF"/>
      </a:lt1>
      <a:dk2>
        <a:srgbClr val="363636"/>
      </a:dk2>
      <a:lt2>
        <a:srgbClr val="B5B6B4"/>
      </a:lt2>
      <a:accent1>
        <a:srgbClr val="A7D525"/>
      </a:accent1>
      <a:accent2>
        <a:srgbClr val="008000"/>
      </a:accent2>
      <a:accent3>
        <a:srgbClr val="E9CE05"/>
      </a:accent3>
      <a:accent4>
        <a:srgbClr val="FF6600"/>
      </a:accent4>
      <a:accent5>
        <a:srgbClr val="FF0000"/>
      </a:accent5>
      <a:accent6>
        <a:srgbClr val="5F5F5F"/>
      </a:accent6>
      <a:hlink>
        <a:srgbClr val="CC0000"/>
      </a:hlink>
      <a:folHlink>
        <a:srgbClr val="99663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D1BB7E6EDBF1428AA40C9203BA7F35" ma:contentTypeVersion="6" ma:contentTypeDescription="Criar um novo documento." ma:contentTypeScope="" ma:versionID="cd44187d17472d14ca72571f038b8e5f">
  <xsd:schema xmlns:xsd="http://www.w3.org/2001/XMLSchema" xmlns:xs="http://www.w3.org/2001/XMLSchema" xmlns:p="http://schemas.microsoft.com/office/2006/metadata/properties" xmlns:ns2="df79a979-3d24-442b-b503-e1ce63b82194" xmlns:ns3="63896e2e-6084-477d-8657-9d7a99825f7e" targetNamespace="http://schemas.microsoft.com/office/2006/metadata/properties" ma:root="true" ma:fieldsID="94db81e559feff73471f31b8b292e288" ns2:_="" ns3:_="">
    <xsd:import namespace="df79a979-3d24-442b-b503-e1ce63b82194"/>
    <xsd:import namespace="63896e2e-6084-477d-8657-9d7a99825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9a979-3d24-442b-b503-e1ce63b82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6e2e-6084-477d-8657-9d7a99825f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63D242-E034-4F5C-BE9D-DDDA47DA35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3896e2e-6084-477d-8657-9d7a99825f7e"/>
    <ds:schemaRef ds:uri="http://purl.org/dc/elements/1.1/"/>
    <ds:schemaRef ds:uri="http://schemas.microsoft.com/office/2006/metadata/properties"/>
    <ds:schemaRef ds:uri="df79a979-3d24-442b-b503-e1ce63b8219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3CF1BA-694D-4B50-923C-89401D736E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AFD893-C063-4827-8FDD-3E36D2A37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9a979-3d24-442b-b503-e1ce63b82194"/>
    <ds:schemaRef ds:uri="63896e2e-6084-477d-8657-9d7a99825f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24543</TotalTime>
  <Words>2273</Words>
  <Application>Microsoft Office PowerPoint</Application>
  <PresentationFormat>Papel A4 (210x297 mm)</PresentationFormat>
  <Paragraphs>592</Paragraphs>
  <Slides>70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Office Theme</vt:lpstr>
      <vt:lpstr>Ação de sensibilização RHV e SICC SNC-AP</vt:lpstr>
      <vt:lpstr>Apresentação do PowerPoint</vt:lpstr>
      <vt:lpstr>Apresentação do PowerPoint</vt:lpstr>
      <vt:lpstr>Conferência do processamento de vencimentos</vt:lpstr>
      <vt:lpstr>Apresentação do PowerPoint</vt:lpstr>
      <vt:lpstr>Apresentação do PowerPoint</vt:lpstr>
      <vt:lpstr>Gestão de Entidades Externas</vt:lpstr>
      <vt:lpstr>Gestão de Entidades Externas</vt:lpstr>
      <vt:lpstr>Gestão de Entidades Externas</vt:lpstr>
      <vt:lpstr>Integração Erros/Negativos</vt:lpstr>
      <vt:lpstr>Apresentação do PowerPoint</vt:lpstr>
      <vt:lpstr>Apresentação do PowerPoint</vt:lpstr>
      <vt:lpstr>Integração Erros/Negativos</vt:lpstr>
      <vt:lpstr>Integração Erros/Negativos</vt:lpstr>
      <vt:lpstr>Integração Erros/Negativos</vt:lpstr>
      <vt:lpstr>Integração Erros/Negativos</vt:lpstr>
      <vt:lpstr>Apresentação do PowerPoint</vt:lpstr>
      <vt:lpstr>Apresentação do PowerPoint</vt:lpstr>
      <vt:lpstr>Geração de Ficheiros</vt:lpstr>
      <vt:lpstr>Geração de Ficheiros</vt:lpstr>
      <vt:lpstr>Questões?</vt:lpstr>
      <vt:lpstr>Apresentação do PowerPoint</vt:lpstr>
      <vt:lpstr>Controlo e Auditoria da Contabilidade</vt:lpstr>
      <vt:lpstr>Processos de Conferência</vt:lpstr>
      <vt:lpstr>Apresentação do PowerPoint</vt:lpstr>
      <vt:lpstr>Contas Correntes</vt:lpstr>
      <vt:lpstr>Contas Correntes</vt:lpstr>
      <vt:lpstr>Contas Correntes</vt:lpstr>
      <vt:lpstr>Contas Correntes</vt:lpstr>
      <vt:lpstr>Contas Correntes</vt:lpstr>
      <vt:lpstr>Processos de Conferência</vt:lpstr>
      <vt:lpstr>Contabilidade Orçamental SICC SNC-AP</vt:lpstr>
      <vt:lpstr>Contabilidade Orçamental</vt:lpstr>
      <vt:lpstr>Registos na Contabilidade Orçamental no SICC </vt:lpstr>
      <vt:lpstr>Registos na Contabilidade Orçamental no SICC </vt:lpstr>
      <vt:lpstr>Contabilidade Orçamental</vt:lpstr>
      <vt:lpstr>Exemplos de inconsistências nos mapas S3CP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de Execução Orçamental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Processo de conferência dos mapas orçamentais  (Sugestão) 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Apresentação do PowerPoint</vt:lpstr>
      <vt:lpstr>Obrigado a todos!</vt:lpstr>
    </vt:vector>
  </TitlesOfParts>
  <Company>everis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Oom Sousa</dc:creator>
  <cp:lastModifiedBy>Kateryna Zrazhevska</cp:lastModifiedBy>
  <cp:revision>3020</cp:revision>
  <cp:lastPrinted>2018-08-07T17:02:08Z</cp:lastPrinted>
  <dcterms:created xsi:type="dcterms:W3CDTF">2017-05-09T08:03:38Z</dcterms:created>
  <dcterms:modified xsi:type="dcterms:W3CDTF">2019-04-16T13:27:08Z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0x01010023D1BB7E6EDBF1428AA40C9203BA7F35</vt:lpwstr>
  </property>
  <property fmtid="{D5CDD505-2E9C-101B-9397-08002B2CF9AE}" pid="3" name="AuthorIds_UIVersion_1024">
    <vt:lpwstr>1</vt:lpwstr>
  </property>
  <property fmtid="{D5CDD505-2E9C-101B-9397-08002B2CF9AE}" pid="4" name="AuthorIds_UIVersion_5632">
    <vt:lpwstr>1</vt:lpwstr>
  </property>
</Properties>
</file>